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Lst>
  <p:notesMasterIdLst>
    <p:notesMasterId r:id="rId34"/>
  </p:notesMasterIdLst>
  <p:sldIdLst>
    <p:sldId id="291" r:id="rId4"/>
    <p:sldId id="256" r:id="rId5"/>
    <p:sldId id="257" r:id="rId6"/>
    <p:sldId id="258" r:id="rId7"/>
    <p:sldId id="293" r:id="rId8"/>
    <p:sldId id="264" r:id="rId9"/>
    <p:sldId id="265" r:id="rId10"/>
    <p:sldId id="266" r:id="rId11"/>
    <p:sldId id="269" r:id="rId12"/>
    <p:sldId id="270" r:id="rId13"/>
    <p:sldId id="271" r:id="rId14"/>
    <p:sldId id="273" r:id="rId15"/>
    <p:sldId id="275" r:id="rId16"/>
    <p:sldId id="259" r:id="rId17"/>
    <p:sldId id="261"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18288000" cy="10287000"/>
  <p:notesSz cx="7102475" cy="9388475"/>
  <p:embeddedFontLst>
    <p:embeddedFont>
      <p:font typeface="Arial Bold" panose="020B0704020202020204" pitchFamily="34" charset="0"/>
      <p:regular r:id="rId35"/>
      <p:bold r:id="rId36"/>
    </p:embeddedFont>
    <p:embeddedFont>
      <p:font typeface="Arvo" panose="020B0604020202020204" charset="0"/>
      <p:regular r:id="rId37"/>
      <p:bold r:id="rId38"/>
      <p:italic r:id="rId39"/>
      <p:boldItalic r:id="rId40"/>
    </p:embeddedFont>
    <p:embeddedFont>
      <p:font typeface="Arvo Italics" panose="020B0604020202020204" charset="0"/>
      <p:regular r:id="rId41"/>
    </p:embeddedFont>
    <p:embeddedFont>
      <p:font typeface="Hussar" panose="00000800000000000000" pitchFamily="50" charset="0"/>
      <p:bold r:id="rId42"/>
    </p:embeddedFont>
    <p:embeddedFont>
      <p:font typeface="Hussar Bold" panose="020B0604020202020204" charset="0"/>
      <p:regular r:id="rId43"/>
    </p:embeddedFont>
    <p:embeddedFont>
      <p:font typeface="Open Sans" panose="020B0606030504020204" pitchFamily="34" charset="0"/>
      <p:regular r:id="rId44"/>
      <p:bold r:id="rId45"/>
      <p:italic r:id="rId46"/>
      <p:boldItalic r:id="rId47"/>
    </p:embeddedFont>
    <p:embeddedFont>
      <p:font typeface="Open Sans 1" panose="020B0604020202020204" charset="0"/>
      <p:regular r:id="rId48"/>
    </p:embeddedFont>
    <p:embeddedFont>
      <p:font typeface="Open Sans 1 Bold" panose="020B0604020202020204" charset="0"/>
      <p:regular r:id="rId49"/>
    </p:embeddedFont>
    <p:embeddedFont>
      <p:font typeface="Open Sans 1 Italics" panose="020B0604020202020204" charset="0"/>
      <p:regular r:id="rId50"/>
    </p:embeddedFont>
    <p:embeddedFont>
      <p:font typeface="Open Sans 2" panose="020B0604020202020204" charset="0"/>
      <p:regular r:id="rId51"/>
    </p:embeddedFont>
    <p:embeddedFont>
      <p:font typeface="Open Sans 2 Italics"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B7AE8471-C920-58B9-A3DB-C270E70864B4}" name="Beth Nieva" initials="BN" userId="f6734da48caea054" providerId="Windows Live"/>
  <p188:author id="{4DCCD1C9-8B11-A1B8-7FDE-FF41706E21ED}" name="Beth Nieva" initials="BN" userId="S::bnieva@ststephenslife.com::885943cd-150e-483d-a3d4-4448cd7f87a6" providerId="AD"/>
  <p188:author id="{3E2FE4DC-7B4E-352D-8F0F-B881D354F061}" name="Tasha Aschmutat" initials="TA" userId="ee2a642f5b05eee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CACCE-7CE1-44C8-906F-3FFA0E5B7830}" v="1" dt="2024-09-30T17:30:06.981"/>
    <p1510:client id="{6CC24128-9C13-4A20-BDD9-B931C43AC24E}" v="33" dt="2024-09-30T20:54:49.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52" autoAdjust="0"/>
  </p:normalViewPr>
  <p:slideViewPr>
    <p:cSldViewPr snapToGrid="0">
      <p:cViewPr varScale="1">
        <p:scale>
          <a:sx n="37" d="100"/>
          <a:sy n="37" d="100"/>
        </p:scale>
        <p:origin x="1060" y="3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1"/>
            <a:ext cx="3077739" cy="471054"/>
          </a:xfrm>
          <a:prstGeom prst="rect">
            <a:avLst/>
          </a:prstGeom>
        </p:spPr>
        <p:txBody>
          <a:bodyPr vert="horz" lIns="94229" tIns="47114" rIns="94229" bIns="47114" rtlCol="0"/>
          <a:lstStyle>
            <a:lvl1pPr algn="r">
              <a:defRPr sz="1200"/>
            </a:lvl1pPr>
          </a:lstStyle>
          <a:p>
            <a:fld id="{1019E2AA-FC32-449E-BE3A-40AA3C882438}" type="datetimeFigureOut">
              <a:rPr lang="en-US" smtClean="0"/>
              <a:t>9/30/2024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038C0DB-CB71-471D-9DAB-32EA0A840DDE}" type="slidenum">
              <a:rPr lang="en-US" smtClean="0"/>
              <a:t>‹#›</a:t>
            </a:fld>
            <a:endParaRPr lang="en-US"/>
          </a:p>
        </p:txBody>
      </p:sp>
    </p:spTree>
    <p:extLst>
      <p:ext uri="{BB962C8B-B14F-4D97-AF65-F5344CB8AC3E}">
        <p14:creationId xmlns:p14="http://schemas.microsoft.com/office/powerpoint/2010/main" val="426696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slide can remain up while Judges are gathering to receive orientation. The </a:t>
            </a:r>
            <a:r>
              <a:rPr lang="en-US" dirty="0" err="1">
                <a:latin typeface="Calibri"/>
                <a:cs typeface="Calibri"/>
              </a:rPr>
              <a:t>Orienter</a:t>
            </a:r>
            <a:r>
              <a:rPr lang="en-US" dirty="0">
                <a:latin typeface="Calibri"/>
                <a:cs typeface="Calibri"/>
              </a:rPr>
              <a:t> can point out the relevant document.)</a:t>
            </a:r>
          </a:p>
        </p:txBody>
      </p:sp>
      <p:sp>
        <p:nvSpPr>
          <p:cNvPr id="4" name="Slide Number Placeholder 3"/>
          <p:cNvSpPr>
            <a:spLocks noGrp="1"/>
          </p:cNvSpPr>
          <p:nvPr>
            <p:ph type="sldNum" sz="quarter" idx="5"/>
          </p:nvPr>
        </p:nvSpPr>
        <p:spPr/>
        <p:txBody>
          <a:bodyPr/>
          <a:lstStyle/>
          <a:p>
            <a:fld id="{9038C0DB-CB71-471D-9DAB-32EA0A840DDE}" type="slidenum">
              <a:rPr lang="en-US" smtClean="0"/>
              <a:t>1</a:t>
            </a:fld>
            <a:endParaRPr lang="en-US"/>
          </a:p>
        </p:txBody>
      </p:sp>
    </p:spTree>
    <p:extLst>
      <p:ext uri="{BB962C8B-B14F-4D97-AF65-F5344CB8AC3E}">
        <p14:creationId xmlns:p14="http://schemas.microsoft.com/office/powerpoint/2010/main" val="78893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have the Interpretive Events.</a:t>
            </a:r>
          </a:p>
          <a:p>
            <a:r>
              <a:rPr lang="en-US"/>
              <a:t>Using literature, competitors bring the story to life through creative use of voice and movement without the use of costumes or props. </a:t>
            </a:r>
          </a:p>
        </p:txBody>
      </p:sp>
      <p:sp>
        <p:nvSpPr>
          <p:cNvPr id="4" name="Slide Number Placeholder 3"/>
          <p:cNvSpPr>
            <a:spLocks noGrp="1"/>
          </p:cNvSpPr>
          <p:nvPr>
            <p:ph type="sldNum" sz="quarter" idx="5"/>
          </p:nvPr>
        </p:nvSpPr>
        <p:spPr/>
        <p:txBody>
          <a:bodyPr/>
          <a:lstStyle/>
          <a:p>
            <a:fld id="{9038C0DB-CB71-471D-9DAB-32EA0A840DDE}" type="slidenum">
              <a:rPr lang="en-US" smtClean="0"/>
              <a:t>10</a:t>
            </a:fld>
            <a:endParaRPr lang="en-US"/>
          </a:p>
        </p:txBody>
      </p:sp>
    </p:spTree>
    <p:extLst>
      <p:ext uri="{BB962C8B-B14F-4D97-AF65-F5344CB8AC3E}">
        <p14:creationId xmlns:p14="http://schemas.microsoft.com/office/powerpoint/2010/main" val="371156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Using literary sources, all Interpretations create an original rendition of a selection. </a:t>
            </a:r>
          </a:p>
          <a:p>
            <a:pPr marL="294465" indent="-294465">
              <a:buFont typeface="Arial"/>
              <a:buChar char="•"/>
            </a:pPr>
            <a:r>
              <a:rPr lang="en-US"/>
              <a:t>Dramatic, Humorous, and Duo interpretations should be plot-based literature.   </a:t>
            </a:r>
          </a:p>
          <a:p>
            <a:pPr marL="294465" indent="-294465">
              <a:buFont typeface="Arial"/>
              <a:buChar char="•"/>
            </a:pPr>
            <a:r>
              <a:rPr lang="en-US"/>
              <a:t>In Dramatic, Humorous, and Duo Interpretations, competitors focus on plot and character development, portraying a realistic journey of one or more characters with a diversity of emotion.</a:t>
            </a:r>
          </a:p>
          <a:p>
            <a:pPr marL="294465" indent="-294465">
              <a:buFont typeface="Arial"/>
              <a:buChar char="•"/>
            </a:pPr>
            <a:r>
              <a:rPr lang="en-US"/>
              <a:t>In Humorous, competitors focus on conveying a story humorously, but the presentation should not be stand-up comedy.</a:t>
            </a:r>
          </a:p>
          <a:p>
            <a:pPr marL="294465" indent="-294465">
              <a:buFont typeface="Arial"/>
              <a:buChar char="•"/>
            </a:pPr>
            <a:r>
              <a:rPr lang="en-US"/>
              <a:t>In Dramatic, competitors focus on presenting a story that is serious </a:t>
            </a:r>
            <a:r>
              <a:rPr lang="en-US" err="1"/>
              <a:t>innature</a:t>
            </a:r>
            <a:r>
              <a:rPr lang="en-US"/>
              <a:t> which captivates and moves the audience. A Duo interpretation will showcase two students delivering one story which may reflect a wide range of topics and/or emotions.  It can also be created using multiple literary sources.</a:t>
            </a:r>
          </a:p>
          <a:p>
            <a:pPr marL="294465" indent="-294465">
              <a:buFont typeface="Arial"/>
              <a:buChar char="•"/>
            </a:pPr>
            <a:r>
              <a:rPr lang="en-US"/>
              <a:t>An Open Interpretation can be a monologue, a story, a poem, or an original work written by the student, and may reflect a wide range of topics and/or emotions.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11</a:t>
            </a:fld>
            <a:endParaRPr lang="en-US"/>
          </a:p>
        </p:txBody>
      </p:sp>
    </p:spTree>
    <p:extLst>
      <p:ext uri="{BB962C8B-B14F-4D97-AF65-F5344CB8AC3E}">
        <p14:creationId xmlns:p14="http://schemas.microsoft.com/office/powerpoint/2010/main" val="239773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Stoa offers Wildcard events that run for two year terms.  </a:t>
            </a:r>
          </a:p>
          <a:p>
            <a:r>
              <a:rPr lang="en-US"/>
              <a:t>Our Wildcard event is Slam Poetry.</a:t>
            </a:r>
          </a:p>
          <a:p>
            <a:pPr marL="176679" indent="-176679">
              <a:buFont typeface="Arial"/>
              <a:buChar char="•"/>
            </a:pPr>
            <a:r>
              <a:rPr lang="en-US"/>
              <a:t>Using a poem or a selection of poems, a speaker will convey a single theme through an expressionistic and engaging presentation that portrays the meaning of the poetry and the poems’ artistic language.</a:t>
            </a:r>
          </a:p>
          <a:p>
            <a:pPr marL="176679" indent="-176679">
              <a:buFont typeface="Arial"/>
              <a:buChar char="•"/>
            </a:pPr>
            <a:r>
              <a:rPr lang="en-US"/>
              <a:t>It may be original or published or a compilation of both.</a:t>
            </a:r>
          </a:p>
          <a:p>
            <a:pPr marL="176679" indent="-176679">
              <a:buFont typeface="Arial"/>
              <a:buChar char="•"/>
            </a:pPr>
            <a:r>
              <a:rPr lang="en-US"/>
              <a:t>Audience members may participate with snapping and/or clapping.</a:t>
            </a:r>
          </a:p>
          <a:p>
            <a:endParaRPr lang="en-US"/>
          </a:p>
        </p:txBody>
      </p:sp>
      <p:sp>
        <p:nvSpPr>
          <p:cNvPr id="4" name="Slide Number Placeholder 3"/>
          <p:cNvSpPr>
            <a:spLocks noGrp="1"/>
          </p:cNvSpPr>
          <p:nvPr>
            <p:ph type="sldNum" sz="quarter" idx="5"/>
          </p:nvPr>
        </p:nvSpPr>
        <p:spPr/>
        <p:txBody>
          <a:bodyPr/>
          <a:lstStyle/>
          <a:p>
            <a:fld id="{9038C0DB-CB71-471D-9DAB-32EA0A840DDE}" type="slidenum">
              <a:rPr lang="en-US" smtClean="0"/>
              <a:t>12</a:t>
            </a:fld>
            <a:endParaRPr lang="en-US"/>
          </a:p>
        </p:txBody>
      </p:sp>
    </p:spTree>
    <p:extLst>
      <p:ext uri="{BB962C8B-B14F-4D97-AF65-F5344CB8AC3E}">
        <p14:creationId xmlns:p14="http://schemas.microsoft.com/office/powerpoint/2010/main" val="38028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to pause and ask for questions) Any questions regarding the events or where to find the event rules?</a:t>
            </a:r>
          </a:p>
        </p:txBody>
      </p:sp>
      <p:sp>
        <p:nvSpPr>
          <p:cNvPr id="4" name="Slide Number Placeholder 3"/>
          <p:cNvSpPr>
            <a:spLocks noGrp="1"/>
          </p:cNvSpPr>
          <p:nvPr>
            <p:ph type="sldNum" sz="quarter" idx="5"/>
          </p:nvPr>
        </p:nvSpPr>
        <p:spPr/>
        <p:txBody>
          <a:bodyPr/>
          <a:lstStyle/>
          <a:p>
            <a:fld id="{9038C0DB-CB71-471D-9DAB-32EA0A840DDE}" type="slidenum">
              <a:rPr lang="en-US" smtClean="0"/>
              <a:t>13</a:t>
            </a:fld>
            <a:endParaRPr lang="en-US"/>
          </a:p>
        </p:txBody>
      </p:sp>
    </p:spTree>
    <p:extLst>
      <p:ext uri="{BB962C8B-B14F-4D97-AF65-F5344CB8AC3E}">
        <p14:creationId xmlns:p14="http://schemas.microsoft.com/office/powerpoint/2010/main" val="334183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greatest objection we hear from our judges is that they feel unqualified. Our response: </a:t>
            </a:r>
          </a:p>
          <a:p>
            <a:pPr marL="294465" indent="-294465">
              <a:buFont typeface="Arial"/>
              <a:buChar char="•"/>
            </a:pPr>
            <a:r>
              <a:rPr lang="en-US" b="1"/>
              <a:t>You can do this!  </a:t>
            </a:r>
            <a:r>
              <a:rPr lang="en-US"/>
              <a:t>This training, along with our ballots, is designed to give you the tools you need so you can be better prepared to judge.</a:t>
            </a:r>
          </a:p>
          <a:p>
            <a:pPr marL="294465" indent="-294465">
              <a:buFont typeface="Arial"/>
              <a:buChar char="•"/>
            </a:pPr>
            <a:r>
              <a:rPr lang="en-US"/>
              <a:t>Please be responsive! As the audience for each of these competitors, you are a source of encouragement. You do not need to be expressionless. Feel free to nod, smile, and laugh. The more you respond, the better they will perform!</a:t>
            </a:r>
          </a:p>
          <a:p>
            <a:pPr marL="294465" indent="-294465">
              <a:buFont typeface="Arial"/>
              <a:buChar char="•"/>
            </a:pPr>
            <a:r>
              <a:rPr lang="en-US"/>
              <a:t>We do ask our judges to set aside any personal bias and expertise. While you may be an expert in a given field, please don’t judge a competitor's speech on your knowledge but on the research they present.</a:t>
            </a:r>
          </a:p>
          <a:p>
            <a:pPr marL="294465" indent="-294465">
              <a:buFont typeface="Arial"/>
              <a:buChar char="•"/>
            </a:pPr>
            <a:r>
              <a:rPr lang="en-US"/>
              <a:t>While we encourage you to be friendly and greet each competitor, there should be no discussion with speakers about their presentations. </a:t>
            </a:r>
          </a:p>
          <a:p>
            <a:pPr marL="294465" indent="-294465">
              <a:buFont typeface="Arial"/>
              <a:buChar char="•"/>
            </a:pPr>
            <a:r>
              <a:rPr lang="en-US"/>
              <a:t>Multiple judges are likely to be in each room; however, judges should not consult with one another regarding student evaluation and ranking. We want the opinion of each individual, not a collaborative decision.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14</a:t>
            </a:fld>
            <a:endParaRPr lang="en-US"/>
          </a:p>
        </p:txBody>
      </p:sp>
    </p:spTree>
    <p:extLst>
      <p:ext uri="{BB962C8B-B14F-4D97-AF65-F5344CB8AC3E}">
        <p14:creationId xmlns:p14="http://schemas.microsoft.com/office/powerpoint/2010/main" val="376223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dirty="0"/>
              <a:t>Please sit at the assigned judge table and remember to turn off your cell phone. If you require anything, tournament staff will assist with missing ballots, room issues, or any other needs.  The assigned table will have a large timer on it.</a:t>
            </a:r>
          </a:p>
          <a:p>
            <a:pPr marL="294465" indent="-294465">
              <a:buFont typeface="Arial"/>
              <a:buChar char="•"/>
            </a:pPr>
            <a:r>
              <a:rPr lang="en-US" dirty="0"/>
              <a:t>When you receive your ballots, you will be notified if we need you to be the “Head Judge”. The Head Judge will supervise the digital timepiece.</a:t>
            </a:r>
          </a:p>
          <a:p>
            <a:pPr marL="294465" indent="-294465">
              <a:buFont typeface="Arial"/>
              <a:buChar char="•"/>
            </a:pPr>
            <a:r>
              <a:rPr lang="en-US" dirty="0"/>
              <a:t>Since the competitors need to self-monitor their speaking time, </a:t>
            </a:r>
            <a:r>
              <a:rPr lang="en-US" b="1" dirty="0"/>
              <a:t>please turn the room timepiece toward the competitor</a:t>
            </a:r>
            <a:r>
              <a:rPr lang="en-US" i="1" dirty="0"/>
              <a:t>. </a:t>
            </a:r>
            <a:r>
              <a:rPr lang="en-US" dirty="0"/>
              <a:t>Be sure the competitor can see it well. Further instructions for timing will be in the Room Administration document given to the Head Judge.</a:t>
            </a:r>
          </a:p>
          <a:p>
            <a:pPr marL="294465" indent="-294465">
              <a:buFont typeface="Arial"/>
              <a:buChar char="•"/>
            </a:pPr>
            <a:r>
              <a:rPr lang="en-US" dirty="0"/>
              <a:t>Be sure to wait for </a:t>
            </a:r>
            <a:r>
              <a:rPr lang="en-US" b="1" dirty="0"/>
              <a:t>all</a:t>
            </a:r>
            <a:r>
              <a:rPr lang="en-US" dirty="0"/>
              <a:t> judges before starting the round. If you are not sure how many judges are slated for that round, please verify with the tournament staff before hearing the first speech. </a:t>
            </a:r>
          </a:p>
          <a:p>
            <a:pPr marL="294465" indent="-294465">
              <a:buFont typeface="Arial"/>
              <a:buChar char="•"/>
            </a:pPr>
            <a:r>
              <a:rPr lang="en-US" dirty="0"/>
              <a:t>Stay in your room until every competitor has presented. Please take care of phone calls, visit the restrooms, or grab some water </a:t>
            </a:r>
            <a:r>
              <a:rPr lang="en-US" b="1" dirty="0"/>
              <a:t>before</a:t>
            </a:r>
            <a:r>
              <a:rPr lang="en-US" dirty="0"/>
              <a:t> getting to your room.</a:t>
            </a:r>
          </a:p>
          <a:p>
            <a:pPr marL="294465" indent="-294465">
              <a:buFont typeface="Arial"/>
              <a:buChar char="•"/>
            </a:pPr>
            <a:r>
              <a:rPr lang="en-US" dirty="0"/>
              <a:t>Competitors may speak out of the order listed on your ranking sheet as they sometimes compete in multiple events (except for </a:t>
            </a:r>
            <a:r>
              <a:rPr lang="en-US" dirty="0" err="1"/>
              <a:t>Extemp</a:t>
            </a:r>
            <a:r>
              <a:rPr lang="en-US" dirty="0"/>
              <a:t>). If you wait for more than 15 minutes for a competitor to arrive, please contact a tournament staff member for assistance.</a:t>
            </a:r>
          </a:p>
          <a:p>
            <a:pPr marL="294465" indent="-294465">
              <a:buFont typeface="Arial"/>
              <a:buChar char="•"/>
            </a:pPr>
            <a:r>
              <a:rPr lang="en-US" dirty="0"/>
              <a:t>Audience members may come and go between speakers.</a:t>
            </a:r>
          </a:p>
          <a:p>
            <a:r>
              <a:rPr lang="en-US" dirty="0"/>
              <a:t>And finally, trust your natural communication instincts. It's worth repeating, </a:t>
            </a:r>
            <a:r>
              <a:rPr lang="en-US" b="1" dirty="0"/>
              <a:t>you really can do this!</a:t>
            </a:r>
            <a:endParaRPr lang="en-US" dirty="0"/>
          </a:p>
        </p:txBody>
      </p:sp>
      <p:sp>
        <p:nvSpPr>
          <p:cNvPr id="4" name="Slide Number Placeholder 3"/>
          <p:cNvSpPr>
            <a:spLocks noGrp="1"/>
          </p:cNvSpPr>
          <p:nvPr>
            <p:ph type="sldNum" sz="quarter" idx="5"/>
          </p:nvPr>
        </p:nvSpPr>
        <p:spPr/>
        <p:txBody>
          <a:bodyPr/>
          <a:lstStyle/>
          <a:p>
            <a:fld id="{9038C0DB-CB71-471D-9DAB-32EA0A840DDE}" type="slidenum">
              <a:rPr lang="en-US" smtClean="0"/>
              <a:t>15</a:t>
            </a:fld>
            <a:endParaRPr lang="en-US"/>
          </a:p>
        </p:txBody>
      </p:sp>
    </p:spTree>
    <p:extLst>
      <p:ext uri="{BB962C8B-B14F-4D97-AF65-F5344CB8AC3E}">
        <p14:creationId xmlns:p14="http://schemas.microsoft.com/office/powerpoint/2010/main" val="423615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Judges will be given two types of ballots. </a:t>
            </a:r>
          </a:p>
          <a:p>
            <a:pPr marL="294465" indent="-294465">
              <a:buFont typeface="Arial"/>
              <a:buChar char="•"/>
            </a:pPr>
            <a:r>
              <a:rPr lang="en-US"/>
              <a:t>Please check all names on your Tabulation ballot for possible conflicts.  </a:t>
            </a:r>
          </a:p>
          <a:p>
            <a:pPr marL="294465" indent="-294465">
              <a:buFont typeface="Arial"/>
              <a:buChar char="•"/>
            </a:pPr>
            <a:r>
              <a:rPr lang="en-US"/>
              <a:t>At each tournament, you may judge a speech event only once unless otherwise instructed by tournament leadership. You are allowed to judge a competitor in multiple events.</a:t>
            </a:r>
          </a:p>
          <a:p>
            <a:pPr marL="294465" indent="-294465">
              <a:buFont typeface="Arial"/>
              <a:buChar char="•"/>
            </a:pPr>
            <a:r>
              <a:rPr lang="en-US"/>
              <a:t>Each of the two ballots has a different purpose.  </a:t>
            </a:r>
          </a:p>
          <a:p>
            <a:pPr marL="294465" indent="-294465">
              <a:buFont typeface="Arial"/>
              <a:buChar char="•"/>
            </a:pPr>
            <a:r>
              <a:rPr lang="en-US"/>
              <a:t>The Student Ballot is to evaluate and to provide feedback to each individual. The speaker receives this ballot at the end of the tournament.</a:t>
            </a:r>
          </a:p>
          <a:p>
            <a:pPr marL="294465" indent="-294465">
              <a:buFont typeface="Arial"/>
              <a:buChar char="•"/>
            </a:pPr>
            <a:r>
              <a:rPr lang="en-US"/>
              <a:t>The Tabulation Ballot simply shows how you ranked the speakers in the room from first to last.  The speakers do not see this ballot.</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16</a:t>
            </a:fld>
            <a:endParaRPr lang="en-US"/>
          </a:p>
        </p:txBody>
      </p:sp>
    </p:spTree>
    <p:extLst>
      <p:ext uri="{BB962C8B-B14F-4D97-AF65-F5344CB8AC3E}">
        <p14:creationId xmlns:p14="http://schemas.microsoft.com/office/powerpoint/2010/main" val="1478036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When filling out the Student Ballot, please use black or blue ink.  </a:t>
            </a:r>
          </a:p>
          <a:p>
            <a:pPr marL="294465" indent="-294465">
              <a:buFont typeface="Arial"/>
              <a:buChar char="•"/>
            </a:pPr>
            <a:r>
              <a:rPr lang="en-US"/>
              <a:t>Copy the speaker name, room number, and tournament round from the Tabulation Ballot. And, of course, fill in your own name as the Judge.</a:t>
            </a:r>
          </a:p>
          <a:p>
            <a:pPr marL="294465" indent="-294465">
              <a:buFont typeface="Arial"/>
              <a:buChar char="•"/>
            </a:pPr>
            <a:r>
              <a:rPr lang="en-US"/>
              <a:t>There is a line here to jot down the topic or selection.</a:t>
            </a:r>
          </a:p>
          <a:p>
            <a:pPr marL="294465" indent="-294465">
              <a:buFont typeface="Arial"/>
              <a:buChar char="•"/>
            </a:pPr>
            <a:r>
              <a:rPr lang="en-US"/>
              <a:t>Duration is the length of speech. This time will be shared from the official timepiece at the end of each presentation. All judges record the official time.</a:t>
            </a:r>
          </a:p>
          <a:p>
            <a:pPr marL="294465" indent="-294465">
              <a:buFont typeface="Arial"/>
              <a:buChar char="•"/>
            </a:pPr>
            <a:r>
              <a:rPr lang="en-US"/>
              <a:t>Each event will note the maximum time limit, and there are no minimum time limits.</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17</a:t>
            </a:fld>
            <a:endParaRPr lang="en-US"/>
          </a:p>
        </p:txBody>
      </p:sp>
    </p:spTree>
    <p:extLst>
      <p:ext uri="{BB962C8B-B14F-4D97-AF65-F5344CB8AC3E}">
        <p14:creationId xmlns:p14="http://schemas.microsoft.com/office/powerpoint/2010/main" val="191554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Notice the specific box designated to highlight unique criteria for different speech events such as the Platform events, the individual </a:t>
            </a:r>
            <a:r>
              <a:rPr lang="en-US" err="1"/>
              <a:t>Interp</a:t>
            </a:r>
            <a:r>
              <a:rPr lang="en-US"/>
              <a:t> events, and the Limited Prep events.</a:t>
            </a:r>
          </a:p>
          <a:p>
            <a:pPr marL="294465" indent="-294465">
              <a:buFont typeface="Arial"/>
              <a:buChar char="•"/>
            </a:pPr>
            <a:r>
              <a:rPr lang="en-US"/>
              <a:t>Once you have seen a presentation, evaluate the speech objectively using the ballot criteria.  </a:t>
            </a:r>
          </a:p>
          <a:p>
            <a:pPr marL="294465" indent="-294465">
              <a:buFont typeface="Arial"/>
              <a:buChar char="•"/>
            </a:pPr>
            <a:r>
              <a:rPr lang="en-US"/>
              <a:t>Students use this criteria to write their speeches. Please do not impose your individual preferences on the speech.</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18</a:t>
            </a:fld>
            <a:endParaRPr lang="en-US"/>
          </a:p>
        </p:txBody>
      </p:sp>
    </p:spTree>
    <p:extLst>
      <p:ext uri="{BB962C8B-B14F-4D97-AF65-F5344CB8AC3E}">
        <p14:creationId xmlns:p14="http://schemas.microsoft.com/office/powerpoint/2010/main" val="2236944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a:buChar char="•"/>
            </a:pPr>
            <a:r>
              <a:rPr lang="en-US"/>
              <a:t>Once you have seen a presentation, please rate the student’s performance on their ballot using the criterion in the "Evaluate scale" column. </a:t>
            </a:r>
          </a:p>
          <a:p>
            <a:pPr marL="176679" indent="-176679">
              <a:buFont typeface="Arial"/>
              <a:buChar char="•"/>
            </a:pPr>
            <a:r>
              <a:rPr lang="en-US"/>
              <a:t>This is a basic scale indicating how the competitor measured up to these specific criteria.  The numbers are not used by the tournament to determine points or rank. </a:t>
            </a:r>
          </a:p>
          <a:p>
            <a:pPr marL="176679" indent="-176679">
              <a:buFont typeface="Arial"/>
              <a:buChar char="•"/>
            </a:pPr>
            <a:r>
              <a:rPr lang="en-US"/>
              <a:t>Please note any penalties in this section and see staff at Ballot Return for help with reranking. </a:t>
            </a:r>
          </a:p>
          <a:p>
            <a:pPr marL="176679" indent="-176679">
              <a:buFont typeface="Arial"/>
              <a:buChar char="•"/>
            </a:pPr>
            <a:r>
              <a:rPr lang="en-US"/>
              <a:t>The Head Judge will confirm penalties with the other judges at the conclusion of the round.</a:t>
            </a:r>
          </a:p>
          <a:p>
            <a:pPr>
              <a:buFont typeface="Arial"/>
            </a:pPr>
            <a:endParaRPr lang="en-US">
              <a:latin typeface="Aptos"/>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19</a:t>
            </a:fld>
            <a:endParaRPr lang="en-US"/>
          </a:p>
        </p:txBody>
      </p:sp>
    </p:spTree>
    <p:extLst>
      <p:ext uri="{BB962C8B-B14F-4D97-AF65-F5344CB8AC3E}">
        <p14:creationId xmlns:p14="http://schemas.microsoft.com/office/powerpoint/2010/main" val="364953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Stoa Speech Judge Orientation. Our goals today are to introduce ourselves and to better equip you as a Stoa Speech Judge. </a:t>
            </a:r>
          </a:p>
          <a:p>
            <a:br>
              <a:rPr lang="en-US"/>
            </a:br>
            <a:endParaRPr lang="en-US"/>
          </a:p>
        </p:txBody>
      </p:sp>
      <p:sp>
        <p:nvSpPr>
          <p:cNvPr id="4" name="Slide Number Placeholder 3"/>
          <p:cNvSpPr>
            <a:spLocks noGrp="1"/>
          </p:cNvSpPr>
          <p:nvPr>
            <p:ph type="sldNum" sz="quarter" idx="5"/>
          </p:nvPr>
        </p:nvSpPr>
        <p:spPr/>
        <p:txBody>
          <a:bodyPr/>
          <a:lstStyle/>
          <a:p>
            <a:fld id="{9038C0DB-CB71-471D-9DAB-32EA0A840DDE}" type="slidenum">
              <a:rPr lang="en-US" smtClean="0"/>
              <a:t>2</a:t>
            </a:fld>
            <a:endParaRPr lang="en-US"/>
          </a:p>
        </p:txBody>
      </p:sp>
    </p:spTree>
    <p:extLst>
      <p:ext uri="{BB962C8B-B14F-4D97-AF65-F5344CB8AC3E}">
        <p14:creationId xmlns:p14="http://schemas.microsoft.com/office/powerpoint/2010/main" val="309322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a:buChar char="•"/>
            </a:pPr>
            <a:r>
              <a:rPr lang="en-US"/>
              <a:t>Use the "Comments section" to report what you saw in each presentation. </a:t>
            </a:r>
          </a:p>
          <a:p>
            <a:pPr marL="176679" indent="-176679">
              <a:buFont typeface="Arial"/>
              <a:buChar char="•"/>
            </a:pPr>
            <a:r>
              <a:rPr lang="en-US"/>
              <a:t>This is where you can educate the student with</a:t>
            </a:r>
          </a:p>
          <a:p>
            <a:pPr marL="647824" lvl="1" indent="-176679">
              <a:buFont typeface="Arial"/>
              <a:buChar char="•"/>
            </a:pPr>
            <a:r>
              <a:rPr lang="en-US"/>
              <a:t>what worked and </a:t>
            </a:r>
          </a:p>
          <a:p>
            <a:pPr marL="647824" lvl="1" indent="-176679">
              <a:buFont typeface="Arial"/>
              <a:buChar char="•"/>
            </a:pPr>
            <a:r>
              <a:rPr lang="en-US"/>
              <a:t>what didn’t work well for you.</a:t>
            </a:r>
          </a:p>
          <a:p>
            <a:pPr marL="176679" indent="-176679">
              <a:buFont typeface="Arial"/>
              <a:buChar char="•"/>
            </a:pPr>
            <a:r>
              <a:rPr lang="en-US"/>
              <a:t>To give time for notes, judges may set 2 minutes between speakers for platforms and interpretive events. Limited preparation events must use the next student’s prep time for comments. In Extemporaneous Speaking, the competitors have assigned speaking times and a pre-established order from which they may not deviate. Judges may use any available time between speakers to fill out ballots. Jot down initial feedback. You have plenty of time in the judge’s room later to finish your ballot comments and evaluation.</a:t>
            </a:r>
          </a:p>
          <a:p>
            <a:endParaRPr lang="en-US">
              <a:latin typeface="Aptos"/>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20</a:t>
            </a:fld>
            <a:endParaRPr lang="en-US"/>
          </a:p>
        </p:txBody>
      </p:sp>
    </p:spTree>
    <p:extLst>
      <p:ext uri="{BB962C8B-B14F-4D97-AF65-F5344CB8AC3E}">
        <p14:creationId xmlns:p14="http://schemas.microsoft.com/office/powerpoint/2010/main" val="421610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ordering of all the speakers can often be a challenge for judges. It can be so hard to decide first place when everyone seems so good! </a:t>
            </a:r>
          </a:p>
          <a:p>
            <a:pPr marL="294465" indent="-294465">
              <a:buFont typeface="Arial"/>
              <a:buChar char="•"/>
            </a:pPr>
            <a:r>
              <a:rPr lang="en-US" dirty="0"/>
              <a:t>To make this job relatively easy, we suggest stacking ballots to order speakers. </a:t>
            </a:r>
          </a:p>
          <a:p>
            <a:pPr marL="294465" indent="-294465">
              <a:buFont typeface="Arial"/>
              <a:buChar char="•"/>
            </a:pPr>
            <a:r>
              <a:rPr lang="en-US" dirty="0"/>
              <a:t>Please stack the ballots assuming there are no penalties, even if there are penalties.</a:t>
            </a:r>
          </a:p>
          <a:p>
            <a:pPr marL="294465" indent="-294465">
              <a:buFont typeface="Arial"/>
              <a:buChar char="•"/>
            </a:pPr>
            <a:r>
              <a:rPr lang="en-US" dirty="0"/>
              <a:t>Here is how it is done: Mark Twain is going to come into your room, and he gives a stellar presentation! He's got to be first! Actually, he really is, since he is the only competitor you have seen. So Mark's ballot gets placed first in your stack.</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21</a:t>
            </a:fld>
            <a:endParaRPr lang="en-US"/>
          </a:p>
        </p:txBody>
      </p:sp>
    </p:spTree>
    <p:extLst>
      <p:ext uri="{BB962C8B-B14F-4D97-AF65-F5344CB8AC3E}">
        <p14:creationId xmlns:p14="http://schemas.microsoft.com/office/powerpoint/2010/main" val="2003257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The second speaker is Ben Franklin. Wow, he's excellent, too! But he's not quite as exceptional as Mark, so he slides into second place.  I'm sure you see where this is going.</a:t>
            </a:r>
          </a:p>
          <a:p>
            <a:endParaRPr lang="en-US"/>
          </a:p>
          <a:p>
            <a:pPr marL="294465" indent="-294465">
              <a:buFont typeface="Arial"/>
              <a:buChar char="•"/>
            </a:pPr>
            <a:r>
              <a:rPr lang="en-US"/>
              <a:t>Third, Marie Curie comes into the room. She's also not quite as compelling as Mark, but she did communicate a little better than Ben, so she slides into second place, moving Ben down to third position. This method is helpful in establishing your speaker rankings. Just be sure not to drop your papers!!</a:t>
            </a:r>
          </a:p>
        </p:txBody>
      </p:sp>
      <p:sp>
        <p:nvSpPr>
          <p:cNvPr id="4" name="Slide Number Placeholder 3"/>
          <p:cNvSpPr>
            <a:spLocks noGrp="1"/>
          </p:cNvSpPr>
          <p:nvPr>
            <p:ph type="sldNum" sz="quarter" idx="5"/>
          </p:nvPr>
        </p:nvSpPr>
        <p:spPr/>
        <p:txBody>
          <a:bodyPr/>
          <a:lstStyle/>
          <a:p>
            <a:fld id="{9038C0DB-CB71-471D-9DAB-32EA0A840DDE}" type="slidenum">
              <a:rPr lang="en-US" smtClean="0"/>
              <a:t>22</a:t>
            </a:fld>
            <a:endParaRPr lang="en-US"/>
          </a:p>
        </p:txBody>
      </p:sp>
    </p:spTree>
    <p:extLst>
      <p:ext uri="{BB962C8B-B14F-4D97-AF65-F5344CB8AC3E}">
        <p14:creationId xmlns:p14="http://schemas.microsoft.com/office/powerpoint/2010/main" val="839364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After you have heard all the speakers, confirm any penalties with the Head Judge. We will explain the various penalties on the next two slides.</a:t>
            </a:r>
          </a:p>
          <a:p>
            <a:pPr marL="294465" indent="-294465">
              <a:buFont typeface="Arial"/>
              <a:buChar char="•"/>
            </a:pPr>
            <a:r>
              <a:rPr lang="en-US"/>
              <a:t>Please return immediately to the Judge Hospitality area to finish your comments and complete your ballots.  </a:t>
            </a:r>
          </a:p>
          <a:p>
            <a:pPr marL="294465" indent="-294465">
              <a:buFont typeface="Arial"/>
              <a:buChar char="•"/>
            </a:pPr>
            <a:r>
              <a:rPr lang="en-US"/>
              <a:t>If you have questions, see one of the Judge Orientation staff. </a:t>
            </a:r>
          </a:p>
          <a:p>
            <a:pPr marL="294465" indent="-294465">
              <a:buFont typeface="Arial"/>
              <a:buChar char="•"/>
            </a:pPr>
            <a:r>
              <a:rPr lang="en-US"/>
              <a:t>Please do not circle the Final ranking on the Student ballot until the Tabulation ballot is complete.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23</a:t>
            </a:fld>
            <a:endParaRPr lang="en-US"/>
          </a:p>
        </p:txBody>
      </p:sp>
    </p:spTree>
    <p:extLst>
      <p:ext uri="{BB962C8B-B14F-4D97-AF65-F5344CB8AC3E}">
        <p14:creationId xmlns:p14="http://schemas.microsoft.com/office/powerpoint/2010/main" val="2083346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Review all of the Student ballot criteria, making sure you are satisfied with how you have stacked your ballots. Now you are ready to complete your Tabulation Ballot.</a:t>
            </a:r>
          </a:p>
          <a:p>
            <a:pPr marL="294465" indent="-294465">
              <a:buFont typeface="Arial"/>
              <a:buChar char="•"/>
            </a:pPr>
            <a:r>
              <a:rPr lang="en-US"/>
              <a:t>Use the Original Rank column to record your speaker order.</a:t>
            </a:r>
          </a:p>
          <a:p>
            <a:pPr marL="294465" indent="-294465">
              <a:buFont typeface="Arial"/>
              <a:buChar char="•"/>
            </a:pPr>
            <a:r>
              <a:rPr lang="en-US"/>
              <a:t>Number speakers first to last.</a:t>
            </a:r>
          </a:p>
          <a:p>
            <a:pPr marL="294465" indent="-294465">
              <a:buFont typeface="Arial"/>
              <a:buChar char="•"/>
            </a:pPr>
            <a:r>
              <a:rPr lang="en-US"/>
              <a:t>Remember, there can be no ties.</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24</a:t>
            </a:fld>
            <a:endParaRPr lang="en-US"/>
          </a:p>
        </p:txBody>
      </p:sp>
    </p:spTree>
    <p:extLst>
      <p:ext uri="{BB962C8B-B14F-4D97-AF65-F5344CB8AC3E}">
        <p14:creationId xmlns:p14="http://schemas.microsoft.com/office/powerpoint/2010/main" val="2105488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If there are no penalties, just carry the numbers from the Original Rank forward to the Final Rank column.</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25</a:t>
            </a:fld>
            <a:endParaRPr lang="en-US"/>
          </a:p>
        </p:txBody>
      </p:sp>
    </p:spTree>
    <p:extLst>
      <p:ext uri="{BB962C8B-B14F-4D97-AF65-F5344CB8AC3E}">
        <p14:creationId xmlns:p14="http://schemas.microsoft.com/office/powerpoint/2010/main" val="3267270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a:buChar char="•"/>
            </a:pPr>
            <a:r>
              <a:rPr lang="en-US"/>
              <a:t>A penalty must be applied if:</a:t>
            </a:r>
          </a:p>
          <a:p>
            <a:pPr marL="294465" lvl="1" indent="-294465">
              <a:buFont typeface="Arial"/>
              <a:buChar char="•"/>
            </a:pPr>
            <a:r>
              <a:rPr lang="en-US"/>
              <a:t> The competitor goes 15 seconds or more overtime.</a:t>
            </a:r>
          </a:p>
          <a:p>
            <a:pPr marL="294465" lvl="1" indent="-294465">
              <a:buFont typeface="Arial"/>
              <a:buChar char="•"/>
            </a:pPr>
            <a:r>
              <a:rPr lang="en-US"/>
              <a:t>The competitor uses a script for Platforms or Interpretations</a:t>
            </a:r>
          </a:p>
          <a:p>
            <a:pPr marL="294465" lvl="1" indent="-294465">
              <a:buFont typeface="Arial"/>
              <a:buChar char="•"/>
            </a:pPr>
            <a:r>
              <a:rPr lang="en-US"/>
              <a:t>The competitor fails to state author and/or title for Interpretations</a:t>
            </a:r>
          </a:p>
          <a:p>
            <a:pPr marL="294465" indent="-294465">
              <a:buFont typeface="Arial"/>
              <a:buChar char="•"/>
            </a:pPr>
            <a:r>
              <a:rPr lang="en-US"/>
              <a:t>If there is a penalty</a:t>
            </a:r>
          </a:p>
          <a:p>
            <a:pPr marL="294465" lvl="1" indent="-294465">
              <a:buFont typeface="Arial"/>
              <a:buChar char="•"/>
            </a:pPr>
            <a:r>
              <a:rPr lang="en-US"/>
              <a:t> Notate in the Penalty column</a:t>
            </a:r>
          </a:p>
          <a:p>
            <a:pPr marL="294465" lvl="1" indent="-294465">
              <a:buFont typeface="Arial"/>
              <a:buChar char="•"/>
            </a:pPr>
            <a:r>
              <a:rPr lang="en-US"/>
              <a:t> See Ballot Return to complete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26</a:t>
            </a:fld>
            <a:endParaRPr lang="en-US"/>
          </a:p>
        </p:txBody>
      </p:sp>
    </p:spTree>
    <p:extLst>
      <p:ext uri="{BB962C8B-B14F-4D97-AF65-F5344CB8AC3E}">
        <p14:creationId xmlns:p14="http://schemas.microsoft.com/office/powerpoint/2010/main" val="12658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completed the ranking of the room, it is time to further educate the individual speakers.  </a:t>
            </a:r>
          </a:p>
          <a:p>
            <a:pPr marL="294465" indent="-294465">
              <a:buFont typeface="Arial"/>
              <a:buChar char="•"/>
            </a:pPr>
            <a:r>
              <a:rPr lang="en-US"/>
              <a:t>Complete any comments on your student ballots.</a:t>
            </a:r>
          </a:p>
          <a:p>
            <a:pPr marL="294465" indent="-294465">
              <a:buFont typeface="Arial"/>
              <a:buChar char="•"/>
            </a:pPr>
            <a:r>
              <a:rPr lang="en-US"/>
              <a:t>Tell them what they did well </a:t>
            </a:r>
          </a:p>
          <a:p>
            <a:pPr marL="294465" indent="-294465">
              <a:buFont typeface="Arial"/>
              <a:buChar char="•"/>
            </a:pPr>
            <a:r>
              <a:rPr lang="en-US"/>
              <a:t>and where they need improvement. </a:t>
            </a:r>
          </a:p>
          <a:p>
            <a:r>
              <a:rPr lang="en-US"/>
              <a:t>Please don't underestimate the impact this will have on each competitor. They really do crave constructive criticism to improve their skills.</a:t>
            </a:r>
          </a:p>
          <a:p>
            <a:pPr marL="294465" indent="-294465">
              <a:buFont typeface="Arial"/>
              <a:buChar char="•"/>
            </a:pPr>
            <a:r>
              <a:rPr lang="en-US"/>
              <a:t>At the bottom of the Student Ballot, circle the individual rank for each student. </a:t>
            </a:r>
          </a:p>
          <a:p>
            <a:pPr marL="294465" indent="-294465">
              <a:buFont typeface="Arial"/>
              <a:buChar char="•"/>
            </a:pPr>
            <a:r>
              <a:rPr lang="en-US"/>
              <a:t>While the Tabulation Ballot must have unique numbers for first through eighth place, each Student Ballot will be marked first through fourth, and for students ranking fifth through last place, you will circle the complete phrase, "5th and Below".</a:t>
            </a:r>
          </a:p>
          <a:p>
            <a:pPr marL="294465" indent="-294465">
              <a:buFont typeface="Arial"/>
              <a:buChar char="•"/>
            </a:pPr>
            <a:r>
              <a:rPr lang="en-US"/>
              <a:t>Finally, give the students a reason for their ranking compared to others in the round. The students are looking for what they could do to move up a rank in your evaluation.  Your comments truly are valuable to them.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27</a:t>
            </a:fld>
            <a:endParaRPr lang="en-US"/>
          </a:p>
        </p:txBody>
      </p:sp>
    </p:spTree>
    <p:extLst>
      <p:ext uri="{BB962C8B-B14F-4D97-AF65-F5344CB8AC3E}">
        <p14:creationId xmlns:p14="http://schemas.microsoft.com/office/powerpoint/2010/main" val="2047664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few final reminders to help you feel prepared:</a:t>
            </a:r>
          </a:p>
          <a:p>
            <a:pPr marL="294465" indent="-294465">
              <a:buFont typeface="Arial"/>
              <a:buChar char="•"/>
            </a:pPr>
            <a:r>
              <a:rPr lang="en-US"/>
              <a:t>Read the Description, Goal, and Presentation rules on the back of your tabulation ballot before you begin judging.</a:t>
            </a:r>
          </a:p>
          <a:p>
            <a:pPr marL="294465" indent="-294465">
              <a:buFont typeface="Arial"/>
              <a:buChar char="•"/>
            </a:pPr>
            <a:r>
              <a:rPr lang="en-US"/>
              <a:t>The numbers 1-5 are never added up or used by the tournament staff. They are for your evaluation purposes only. </a:t>
            </a:r>
          </a:p>
          <a:p>
            <a:pPr marL="294465" indent="-294465">
              <a:buFont typeface="Arial"/>
              <a:buChar char="•"/>
            </a:pPr>
            <a:r>
              <a:rPr lang="en-US"/>
              <a:t>If there are penalties, allow Ballot Return to </a:t>
            </a:r>
            <a:r>
              <a:rPr lang="en-US" err="1"/>
              <a:t>rerank</a:t>
            </a:r>
            <a:r>
              <a:rPr lang="en-US"/>
              <a:t> before circling the final rankings.</a:t>
            </a:r>
          </a:p>
          <a:p>
            <a:pPr marL="294465" indent="-294465">
              <a:buFont typeface="Arial"/>
              <a:buChar char="•"/>
            </a:pPr>
            <a:r>
              <a:rPr lang="en-US"/>
              <a:t>Once ballots are complete, take them to Ballot Return and wait as they review them.</a:t>
            </a:r>
          </a:p>
          <a:p>
            <a:pPr marL="294465" indent="-294465">
              <a:buFont typeface="Arial"/>
              <a:buChar char="•"/>
            </a:pPr>
            <a:r>
              <a:rPr lang="en-US"/>
              <a:t>Please do not confer with the other judges concerning speaker evaluation or content. Any questions should be directed to the Orientation staff who will be available to assist you when you return to the judge hospitality area. </a:t>
            </a:r>
          </a:p>
          <a:p>
            <a:pPr marL="294465" indent="-294465">
              <a:buFont typeface="Arial"/>
              <a:buChar char="•"/>
            </a:pPr>
            <a:r>
              <a:rPr lang="en-US"/>
              <a:t>Have fun and know that you are serving in a vital education role for each student!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28</a:t>
            </a:fld>
            <a:endParaRPr lang="en-US"/>
          </a:p>
        </p:txBody>
      </p:sp>
    </p:spTree>
    <p:extLst>
      <p:ext uri="{BB962C8B-B14F-4D97-AF65-F5344CB8AC3E}">
        <p14:creationId xmlns:p14="http://schemas.microsoft.com/office/powerpoint/2010/main" val="95389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reading the Stoa Statement of Faith before considering an Apologetics ballot. Remember, if you agree with these statements please feel free to request an Apologetics ballot. If not, consider judging one of our other speech events.</a:t>
            </a:r>
          </a:p>
        </p:txBody>
      </p:sp>
      <p:sp>
        <p:nvSpPr>
          <p:cNvPr id="4" name="Slide Number Placeholder 3"/>
          <p:cNvSpPr>
            <a:spLocks noGrp="1"/>
          </p:cNvSpPr>
          <p:nvPr>
            <p:ph type="sldNum" sz="quarter" idx="5"/>
          </p:nvPr>
        </p:nvSpPr>
        <p:spPr/>
        <p:txBody>
          <a:bodyPr/>
          <a:lstStyle/>
          <a:p>
            <a:fld id="{9038C0DB-CB71-471D-9DAB-32EA0A840DDE}" type="slidenum">
              <a:rPr lang="en-US" smtClean="0"/>
              <a:t>30</a:t>
            </a:fld>
            <a:endParaRPr lang="en-US"/>
          </a:p>
        </p:txBody>
      </p:sp>
    </p:spTree>
    <p:extLst>
      <p:ext uri="{BB962C8B-B14F-4D97-AF65-F5344CB8AC3E}">
        <p14:creationId xmlns:p14="http://schemas.microsoft.com/office/powerpoint/2010/main" val="116628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Stoa trains Christian, home schooled youth in speech and debate, in order to better communicate a biblical worldview. Stoa offers </a:t>
            </a:r>
            <a:r>
              <a:rPr lang="en-US" err="1"/>
              <a:t>approx</a:t>
            </a:r>
            <a:r>
              <a:rPr lang="en-US"/>
              <a:t> 100 tournaments around the country throughout each competitive season.</a:t>
            </a:r>
          </a:p>
          <a:p>
            <a:br>
              <a:rPr lang="en-US"/>
            </a:br>
            <a:endParaRPr lang="en-US"/>
          </a:p>
        </p:txBody>
      </p:sp>
      <p:sp>
        <p:nvSpPr>
          <p:cNvPr id="4" name="Slide Number Placeholder 3"/>
          <p:cNvSpPr>
            <a:spLocks noGrp="1"/>
          </p:cNvSpPr>
          <p:nvPr>
            <p:ph type="sldNum" sz="quarter" idx="5"/>
          </p:nvPr>
        </p:nvSpPr>
        <p:spPr/>
        <p:txBody>
          <a:bodyPr/>
          <a:lstStyle/>
          <a:p>
            <a:fld id="{9038C0DB-CB71-471D-9DAB-32EA0A840DDE}" type="slidenum">
              <a:rPr lang="en-US" smtClean="0"/>
              <a:t>3</a:t>
            </a:fld>
            <a:endParaRPr lang="en-US"/>
          </a:p>
        </p:txBody>
      </p:sp>
    </p:spTree>
    <p:extLst>
      <p:ext uri="{BB962C8B-B14F-4D97-AF65-F5344CB8AC3E}">
        <p14:creationId xmlns:p14="http://schemas.microsoft.com/office/powerpoint/2010/main" val="419867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orientation, you as the judge, will learn your responsibilities as a judge, what to expect when you go to the competition room, the types of speeches, and how to fill out the ballots.</a:t>
            </a:r>
          </a:p>
          <a:p>
            <a:br>
              <a:rPr lang="en-US"/>
            </a:br>
            <a:endParaRPr lang="en-US"/>
          </a:p>
        </p:txBody>
      </p:sp>
      <p:sp>
        <p:nvSpPr>
          <p:cNvPr id="4" name="Slide Number Placeholder 3"/>
          <p:cNvSpPr>
            <a:spLocks noGrp="1"/>
          </p:cNvSpPr>
          <p:nvPr>
            <p:ph type="sldNum" sz="quarter" idx="5"/>
          </p:nvPr>
        </p:nvSpPr>
        <p:spPr/>
        <p:txBody>
          <a:bodyPr/>
          <a:lstStyle/>
          <a:p>
            <a:fld id="{9038C0DB-CB71-471D-9DAB-32EA0A840DDE}" type="slidenum">
              <a:rPr lang="en-US" smtClean="0"/>
              <a:t>4</a:t>
            </a:fld>
            <a:endParaRPr lang="en-US"/>
          </a:p>
        </p:txBody>
      </p:sp>
    </p:spTree>
    <p:extLst>
      <p:ext uri="{BB962C8B-B14F-4D97-AF65-F5344CB8AC3E}">
        <p14:creationId xmlns:p14="http://schemas.microsoft.com/office/powerpoint/2010/main" val="412511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710248" y="4518203"/>
            <a:ext cx="5681980" cy="3696713"/>
          </a:xfrm>
          <a:prstGeom prst="rect">
            <a:avLst/>
          </a:prstGeom>
        </p:spPr>
        <p:txBody>
          <a:bodyPr spcFirstLastPara="1" wrap="square" lIns="94213" tIns="47094" rIns="94213" bIns="47094" anchor="t" anchorCtr="0">
            <a:noAutofit/>
          </a:bodyPr>
          <a:lstStyle/>
          <a:p>
            <a:pPr>
              <a:lnSpc>
                <a:spcPct val="115000"/>
              </a:lnSpc>
              <a:buClr>
                <a:schemeClr val="dk1"/>
              </a:buClr>
              <a:buSzPts val="1100"/>
            </a:pPr>
            <a:r>
              <a:rPr lang="en-US">
                <a:latin typeface="Times New Roman"/>
                <a:ea typeface="Times New Roman"/>
                <a:cs typeface="Times New Roman"/>
                <a:sym typeface="Times New Roman"/>
              </a:rPr>
              <a:t>Here are the Speech events that may be offered at a Stoa tournament to give you a better understanding of what you will be asked to judge. We will give you a brief overview of each of these categories, but please remember to read the Goal, Description, and the Presentation Rules on the back of your Tabulation Ballot for more details.</a:t>
            </a:r>
            <a:endParaRPr>
              <a:latin typeface="Times New Roman"/>
              <a:ea typeface="Times New Roman"/>
              <a:cs typeface="Times New Roman"/>
              <a:sym typeface="Times New Roman"/>
            </a:endParaRPr>
          </a:p>
          <a:p>
            <a:pPr>
              <a:spcBef>
                <a:spcPts val="515"/>
              </a:spcBef>
            </a:pPr>
            <a:endParaRPr/>
          </a:p>
        </p:txBody>
      </p:sp>
      <p:sp>
        <p:nvSpPr>
          <p:cNvPr id="106" name="Google Shape;106;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have the Platform events. These events are probably what most people think of as public speaking.</a:t>
            </a:r>
          </a:p>
          <a:p>
            <a:pPr marL="294465" indent="-294465">
              <a:buFont typeface="Arial"/>
              <a:buChar char="•"/>
            </a:pPr>
            <a:r>
              <a:rPr lang="en-US"/>
              <a:t>All of these events are prepared speeches, written by the competitor.</a:t>
            </a:r>
          </a:p>
          <a:p>
            <a:pPr marL="294465" indent="-294465">
              <a:buFont typeface="Arial"/>
              <a:buChar char="•"/>
            </a:pPr>
            <a:r>
              <a:rPr lang="en-US"/>
              <a:t>Each speech must be memorized.</a:t>
            </a:r>
          </a:p>
          <a:p>
            <a:pPr marL="294465" indent="-294465">
              <a:buFont typeface="Arial"/>
              <a:buChar char="•"/>
            </a:pPr>
            <a:r>
              <a:rPr lang="en-US"/>
              <a:t>The purpose of the Platform speeches are to inform, entertain, persuade, expose, or inspire. Expository Speaking allows the use of visual aids.</a:t>
            </a:r>
            <a:endParaRPr lang="en-US">
              <a:latin typeface="Aptos"/>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6</a:t>
            </a:fld>
            <a:endParaRPr lang="en-US"/>
          </a:p>
        </p:txBody>
      </p:sp>
    </p:spTree>
    <p:extLst>
      <p:ext uri="{BB962C8B-B14F-4D97-AF65-F5344CB8AC3E}">
        <p14:creationId xmlns:p14="http://schemas.microsoft.com/office/powerpoint/2010/main" val="34147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judge a Limited Preparation event. In these events, competitors get a limited time to prepare a speech on a topic that is given to them at the beginning of each round. </a:t>
            </a:r>
          </a:p>
          <a:p>
            <a:pPr marL="294465" indent="-294465">
              <a:buFont typeface="Arial"/>
              <a:buChar char="•"/>
            </a:pPr>
            <a:r>
              <a:rPr lang="en-US"/>
              <a:t>These speeches must be prepared during the prep time.</a:t>
            </a:r>
          </a:p>
          <a:p>
            <a:pPr marL="294465" indent="-294465">
              <a:buFont typeface="Arial"/>
              <a:buChar char="•"/>
            </a:pPr>
            <a:r>
              <a:rPr lang="en-US"/>
              <a:t>The judges will be provided a copy of the topics or questions.</a:t>
            </a:r>
          </a:p>
          <a:p>
            <a:pPr marL="294465" indent="-294465">
              <a:buFont typeface="Arial"/>
              <a:buChar char="•"/>
            </a:pPr>
            <a:r>
              <a:rPr lang="en-US"/>
              <a:t>Prep time and speaking time varies for each event. Please see the event rules.</a:t>
            </a:r>
          </a:p>
          <a:p>
            <a:pPr marL="294465" indent="-294465">
              <a:buFont typeface="Arial"/>
              <a:buChar char="•"/>
            </a:pPr>
            <a:r>
              <a:rPr lang="en-US"/>
              <a:t>The Limited Prep Events will include Apologetics, Extemporaneous Speaking, Impromptu, and Mars Hill. </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7</a:t>
            </a:fld>
            <a:endParaRPr lang="en-US"/>
          </a:p>
        </p:txBody>
      </p:sp>
    </p:spTree>
    <p:extLst>
      <p:ext uri="{BB962C8B-B14F-4D97-AF65-F5344CB8AC3E}">
        <p14:creationId xmlns:p14="http://schemas.microsoft.com/office/powerpoint/2010/main" val="147293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Apologetics is a reasonable defense of the truthfulness of Christianity.   </a:t>
            </a:r>
          </a:p>
          <a:p>
            <a:pPr marL="176679" indent="-176679">
              <a:buFont typeface="Arial"/>
              <a:buChar char="•"/>
            </a:pPr>
            <a:r>
              <a:rPr lang="en-US" dirty="0"/>
              <a:t>The goal of Apologetics is to communicate a thoughtful and intellectual analysis of a question of faith or theological truth to others.</a:t>
            </a:r>
          </a:p>
          <a:p>
            <a:pPr marL="176679" indent="-176679">
              <a:buFont typeface="Arial"/>
              <a:buChar char="•"/>
            </a:pPr>
            <a:r>
              <a:rPr lang="en-US" dirty="0"/>
              <a:t>Speeches are targeted to an audience that may or may not accept the Bible as truth.</a:t>
            </a:r>
          </a:p>
          <a:p>
            <a:pPr marL="176679" indent="-176679">
              <a:buFont typeface="Arial"/>
              <a:buChar char="•"/>
            </a:pPr>
            <a:r>
              <a:rPr lang="en-US" dirty="0"/>
              <a:t>The presentation should be a thoughtful response to the question/topic and the reason(s) why it is important for theological truth and Christian living. </a:t>
            </a:r>
          </a:p>
          <a:p>
            <a:pPr marL="176679" indent="-176679">
              <a:buFont typeface="Arial"/>
              <a:buChar char="•"/>
            </a:pPr>
            <a:r>
              <a:rPr lang="en-US" dirty="0"/>
              <a:t>Before considering a ballot for Apologetics, please read through our Stoa Statement of Faith.  If you are able to affirm these statements, then please feel free to request an Apologetics ballot from our ballot administration. If you are unable to affirm these statements, we request that you consider judging one of our other speech event categories. A copy will be available at the end of the slides.</a:t>
            </a:r>
          </a:p>
          <a:p>
            <a:r>
              <a:rPr lang="en-US" b="1" dirty="0"/>
              <a:t>In Mars Hill:</a:t>
            </a:r>
            <a:endParaRPr lang="en-US" dirty="0"/>
          </a:p>
          <a:p>
            <a:pPr marL="176679" indent="-176679">
              <a:buFont typeface="Arial"/>
              <a:buChar char="•"/>
            </a:pPr>
            <a:r>
              <a:rPr lang="en-US" dirty="0"/>
              <a:t>The topics are forms of media.</a:t>
            </a:r>
          </a:p>
          <a:p>
            <a:pPr marL="176679" indent="-176679">
              <a:buFont typeface="Arial"/>
              <a:buChar char="•"/>
            </a:pPr>
            <a:r>
              <a:rPr lang="en-US" dirty="0"/>
              <a:t>The speakers identify common </a:t>
            </a:r>
            <a:r>
              <a:rPr lang="en-US" dirty="0">
                <a:solidFill>
                  <a:srgbClr val="FF0000"/>
                </a:solidFill>
              </a:rPr>
              <a:t>themes </a:t>
            </a:r>
            <a:r>
              <a:rPr lang="en-US" dirty="0"/>
              <a:t>with the cultural viewpoints from books, movies, </a:t>
            </a:r>
            <a:r>
              <a:rPr lang="en-US" dirty="0" err="1"/>
              <a:t>etc</a:t>
            </a:r>
            <a:r>
              <a:rPr lang="en-US" dirty="0"/>
              <a:t> </a:t>
            </a:r>
          </a:p>
          <a:p>
            <a:pPr marL="176679" indent="-176679">
              <a:buFont typeface="Arial"/>
              <a:buChar char="•"/>
            </a:pPr>
            <a:r>
              <a:rPr lang="en-US" dirty="0"/>
              <a:t>Then, speakers compare and/or contrast those </a:t>
            </a:r>
            <a:r>
              <a:rPr lang="en-US" dirty="0">
                <a:solidFill>
                  <a:srgbClr val="FF0000"/>
                </a:solidFill>
              </a:rPr>
              <a:t>themes </a:t>
            </a:r>
            <a:r>
              <a:rPr lang="en-US" strike="sngStrike" dirty="0"/>
              <a:t>a</a:t>
            </a:r>
            <a:r>
              <a:rPr lang="en-US" dirty="0"/>
              <a:t>nd viewpoints in light of Biblical truth.</a:t>
            </a:r>
          </a:p>
          <a:p>
            <a:r>
              <a:rPr lang="en-US" b="1" dirty="0"/>
              <a:t>In Apologetics and Mars Hill, content is key.</a:t>
            </a:r>
            <a:r>
              <a:rPr lang="en-US" dirty="0"/>
              <a:t> Please give more weight to the content of these speeches than the presentation style.</a:t>
            </a:r>
          </a:p>
        </p:txBody>
      </p:sp>
      <p:sp>
        <p:nvSpPr>
          <p:cNvPr id="4" name="Slide Number Placeholder 3"/>
          <p:cNvSpPr>
            <a:spLocks noGrp="1"/>
          </p:cNvSpPr>
          <p:nvPr>
            <p:ph type="sldNum" sz="quarter" idx="5"/>
          </p:nvPr>
        </p:nvSpPr>
        <p:spPr/>
        <p:txBody>
          <a:bodyPr/>
          <a:lstStyle/>
          <a:p>
            <a:fld id="{9038C0DB-CB71-471D-9DAB-32EA0A840DDE}" type="slidenum">
              <a:rPr lang="en-US" smtClean="0"/>
              <a:t>8</a:t>
            </a:fld>
            <a:endParaRPr lang="en-US"/>
          </a:p>
        </p:txBody>
      </p:sp>
    </p:spTree>
    <p:extLst>
      <p:ext uri="{BB962C8B-B14F-4D97-AF65-F5344CB8AC3E}">
        <p14:creationId xmlns:p14="http://schemas.microsoft.com/office/powerpoint/2010/main" val="162756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 Impromptu:</a:t>
            </a:r>
            <a:endParaRPr lang="en-US"/>
          </a:p>
          <a:p>
            <a:pPr marL="294465" indent="-294465">
              <a:buFont typeface="Arial"/>
              <a:buChar char="•"/>
            </a:pPr>
            <a:r>
              <a:rPr lang="en-US"/>
              <a:t>There is a wide variety of topics.</a:t>
            </a:r>
          </a:p>
          <a:p>
            <a:pPr marL="294465" indent="-294465">
              <a:buFont typeface="Arial"/>
              <a:buChar char="•"/>
            </a:pPr>
            <a:r>
              <a:rPr lang="en-US"/>
              <a:t>Demonstrates on-the-spot thinking.</a:t>
            </a:r>
          </a:p>
          <a:p>
            <a:pPr marL="294465" indent="-294465">
              <a:buFont typeface="Arial"/>
              <a:buChar char="•"/>
            </a:pPr>
            <a:r>
              <a:rPr lang="en-US"/>
              <a:t>Communicates theme and topic in a memorable way.</a:t>
            </a:r>
          </a:p>
          <a:p>
            <a:pPr marL="294465" indent="-294465">
              <a:buFont typeface="Arial"/>
              <a:buChar char="•"/>
            </a:pPr>
            <a:r>
              <a:rPr lang="en-US"/>
              <a:t>Speakers have two minutes to create a speech on a wide variety of topics. </a:t>
            </a:r>
          </a:p>
          <a:p>
            <a:pPr marL="294465" indent="-294465">
              <a:buFont typeface="Arial"/>
              <a:buChar char="•"/>
            </a:pPr>
            <a:r>
              <a:rPr lang="en-US"/>
              <a:t>They can take notes on a blank piece of paper but may only hold their topic slip while they speak.</a:t>
            </a:r>
          </a:p>
          <a:p>
            <a:r>
              <a:rPr lang="en-US" b="1"/>
              <a:t>In Extemporaneous Speaking</a:t>
            </a:r>
            <a:r>
              <a:rPr lang="en-US"/>
              <a:t> </a:t>
            </a:r>
          </a:p>
          <a:p>
            <a:pPr marL="294465" indent="-294465">
              <a:buFont typeface="Arial"/>
              <a:buChar char="•"/>
            </a:pPr>
            <a:r>
              <a:rPr lang="en-US"/>
              <a:t>The competitor gives a speech answering a current event question. </a:t>
            </a:r>
          </a:p>
          <a:p>
            <a:pPr marL="294465" indent="-294465">
              <a:buFont typeface="Arial"/>
              <a:buChar char="•"/>
            </a:pPr>
            <a:r>
              <a:rPr lang="en-US"/>
              <a:t>Analyzes current events using a variety of sources.</a:t>
            </a:r>
          </a:p>
          <a:p>
            <a:pPr marL="294465" indent="-294465">
              <a:buFont typeface="Arial"/>
              <a:buChar char="•"/>
            </a:pPr>
            <a:r>
              <a:rPr lang="en-US"/>
              <a:t>Takes a position on the topic and supports it with analysis and evidence.</a:t>
            </a:r>
          </a:p>
          <a:p>
            <a:pPr marL="294465" indent="-294465">
              <a:buFont typeface="Arial"/>
              <a:buChar char="•"/>
            </a:pPr>
            <a:r>
              <a:rPr lang="en-US"/>
              <a:t>Prep time for </a:t>
            </a:r>
            <a:r>
              <a:rPr lang="en-US" err="1"/>
              <a:t>extemp</a:t>
            </a:r>
            <a:r>
              <a:rPr lang="en-US"/>
              <a:t> is done BEFORE the student enters the room.</a:t>
            </a:r>
          </a:p>
          <a:p>
            <a:pPr marL="294465" indent="-294465">
              <a:buFont typeface="Arial"/>
              <a:buChar char="•"/>
            </a:pPr>
            <a:endParaRPr lang="en-US"/>
          </a:p>
          <a:p>
            <a:endParaRPr lang="en-US"/>
          </a:p>
          <a:p>
            <a:pPr marL="294465" indent="-294465">
              <a:buFont typeface="Arial"/>
              <a:buChar char="•"/>
            </a:pPr>
            <a:r>
              <a:rPr lang="en-US"/>
              <a:t>Prep time for </a:t>
            </a:r>
            <a:r>
              <a:rPr lang="en-US" err="1"/>
              <a:t>extemp</a:t>
            </a:r>
            <a:r>
              <a:rPr lang="en-US"/>
              <a:t> is done BEFORE the student enters the room.</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9038C0DB-CB71-471D-9DAB-32EA0A840DDE}" type="slidenum">
              <a:rPr lang="en-US" smtClean="0"/>
              <a:t>9</a:t>
            </a:fld>
            <a:endParaRPr lang="en-US"/>
          </a:p>
        </p:txBody>
      </p:sp>
    </p:spTree>
    <p:extLst>
      <p:ext uri="{BB962C8B-B14F-4D97-AF65-F5344CB8AC3E}">
        <p14:creationId xmlns:p14="http://schemas.microsoft.com/office/powerpoint/2010/main" val="220169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8" name="Google Shape;18;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9999"/>
            <a:lum/>
            <a:extLst>
              <a:ext uri="{BEBA8EAE-BF5A-486C-A8C5-ECC9F3942E4B}">
                <a14:imgProps xmlns:a14="http://schemas.microsoft.com/office/drawing/2010/main">
                  <a14:imgLayer r:embed="rId4">
                    <a14:imgEffect>
                      <a14:artisticPlasticWrap/>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250" y="386210"/>
            <a:ext cx="15430500" cy="1607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7250" y="2250282"/>
            <a:ext cx="15430500" cy="63646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7250" y="8938618"/>
            <a:ext cx="4000500" cy="513457"/>
          </a:xfrm>
          <a:prstGeom prst="rect">
            <a:avLst/>
          </a:prstGeom>
        </p:spPr>
        <p:txBody>
          <a:bodyPr vert="horz" lIns="91440" tIns="45720" rIns="91440" bIns="45720" rtlCol="0" anchor="ctr"/>
          <a:lstStyle>
            <a:lvl1pPr algn="l">
              <a:defRPr sz="1688">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5857875" y="8938618"/>
            <a:ext cx="5429250" cy="513457"/>
          </a:xfrm>
          <a:prstGeom prst="rect">
            <a:avLst/>
          </a:prstGeom>
        </p:spPr>
        <p:txBody>
          <a:bodyPr vert="horz" lIns="91440" tIns="45720" rIns="91440" bIns="45720" rtlCol="0" anchor="ctr"/>
          <a:lstStyle>
            <a:lvl1pPr algn="ctr">
              <a:defRPr sz="16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87250" y="8938618"/>
            <a:ext cx="4000500" cy="513457"/>
          </a:xfrm>
          <a:prstGeom prst="rect">
            <a:avLst/>
          </a:prstGeom>
        </p:spPr>
        <p:txBody>
          <a:bodyPr vert="horz" lIns="91440" tIns="45720" rIns="91440" bIns="45720" rtlCol="0" anchor="ctr"/>
          <a:lstStyle>
            <a:lvl1pPr algn="r">
              <a:defRPr sz="1688">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FF588A-FFCB-1314-363F-00C0C74A1CF6}"/>
              </a:ext>
            </a:extLst>
          </p:cNvPr>
          <p:cNvPicPr>
            <a:picLocks noGrp="1" noRot="1" noChangeAspect="1" noMove="1" noResize="1" noEditPoints="1" noAdjustHandles="1" noChangeArrowheads="1" noChangeShapeType="1" noCrop="1"/>
          </p:cNvPicPr>
          <p:nvPr/>
        </p:nvPicPr>
        <p:blipFill>
          <a:blip r:embed="rId3"/>
          <a:stretch>
            <a:fillRect/>
          </a:stretch>
        </p:blipFill>
        <p:spPr>
          <a:xfrm>
            <a:off x="10064" y="-261040"/>
            <a:ext cx="18277936" cy="10548040"/>
          </a:xfrm>
          <a:prstGeom prst="rect">
            <a:avLst/>
          </a:prstGeom>
        </p:spPr>
      </p:pic>
      <p:sp>
        <p:nvSpPr>
          <p:cNvPr id="4" name="Freeform 4"/>
          <p:cNvSpPr>
            <a:spLocks noGrp="1" noRot="1" noMove="1" noResize="1" noEditPoints="1" noAdjustHandles="1" noChangeArrowheads="1" noChangeShapeType="1"/>
          </p:cNvSpPr>
          <p:nvPr/>
        </p:nvSpPr>
        <p:spPr>
          <a:xfrm>
            <a:off x="10142575" y="3110259"/>
            <a:ext cx="5455941" cy="6865086"/>
          </a:xfrm>
          <a:custGeom>
            <a:avLst/>
            <a:gdLst/>
            <a:ahLst/>
            <a:cxnLst/>
            <a:rect l="l" t="t" r="r" b="b"/>
            <a:pathLst>
              <a:path w="3879780" h="5211031">
                <a:moveTo>
                  <a:pt x="0" y="0"/>
                </a:moveTo>
                <a:lnTo>
                  <a:pt x="3879780" y="0"/>
                </a:lnTo>
                <a:lnTo>
                  <a:pt x="3879780" y="5211030"/>
                </a:lnTo>
                <a:lnTo>
                  <a:pt x="0" y="5211030"/>
                </a:lnTo>
                <a:lnTo>
                  <a:pt x="0" y="0"/>
                </a:lnTo>
                <a:close/>
              </a:path>
            </a:pathLst>
          </a:custGeom>
          <a:blipFill>
            <a:blip r:embed="rId4"/>
            <a:stretch>
              <a:fillRect l="-2166" t="-22482" r="-1733" b="-56314"/>
            </a:stretch>
          </a:blipFill>
          <a:ln w="19050" cap="sq">
            <a:solidFill>
              <a:srgbClr val="000000"/>
            </a:solidFill>
            <a:prstDash val="solid"/>
            <a:miter/>
          </a:ln>
        </p:spPr>
        <p:txBody>
          <a:bodyPr/>
          <a:lstStyle>
            <a:defPPr>
              <a:defRPr lang="en-US"/>
            </a:defPPr>
            <a:lvl1pPr marL="0" algn="l" defTabSz="1530797" rtl="0" eaLnBrk="1" latinLnBrk="0" hangingPunct="1">
              <a:defRPr sz="3013" kern="1200">
                <a:solidFill>
                  <a:schemeClr val="tx1"/>
                </a:solidFill>
                <a:latin typeface="+mn-lt"/>
                <a:ea typeface="+mn-ea"/>
                <a:cs typeface="+mn-cs"/>
              </a:defRPr>
            </a:lvl1pPr>
            <a:lvl2pPr marL="765399" algn="l" defTabSz="1530797" rtl="0" eaLnBrk="1" latinLnBrk="0" hangingPunct="1">
              <a:defRPr sz="3013" kern="1200">
                <a:solidFill>
                  <a:schemeClr val="tx1"/>
                </a:solidFill>
                <a:latin typeface="+mn-lt"/>
                <a:ea typeface="+mn-ea"/>
                <a:cs typeface="+mn-cs"/>
              </a:defRPr>
            </a:lvl2pPr>
            <a:lvl3pPr marL="1530797" algn="l" defTabSz="1530797" rtl="0" eaLnBrk="1" latinLnBrk="0" hangingPunct="1">
              <a:defRPr sz="3013" kern="1200">
                <a:solidFill>
                  <a:schemeClr val="tx1"/>
                </a:solidFill>
                <a:latin typeface="+mn-lt"/>
                <a:ea typeface="+mn-ea"/>
                <a:cs typeface="+mn-cs"/>
              </a:defRPr>
            </a:lvl3pPr>
            <a:lvl4pPr marL="2296196" algn="l" defTabSz="1530797" rtl="0" eaLnBrk="1" latinLnBrk="0" hangingPunct="1">
              <a:defRPr sz="3013" kern="1200">
                <a:solidFill>
                  <a:schemeClr val="tx1"/>
                </a:solidFill>
                <a:latin typeface="+mn-lt"/>
                <a:ea typeface="+mn-ea"/>
                <a:cs typeface="+mn-cs"/>
              </a:defRPr>
            </a:lvl4pPr>
            <a:lvl5pPr marL="3061594" algn="l" defTabSz="1530797" rtl="0" eaLnBrk="1" latinLnBrk="0" hangingPunct="1">
              <a:defRPr sz="3013" kern="1200">
                <a:solidFill>
                  <a:schemeClr val="tx1"/>
                </a:solidFill>
                <a:latin typeface="+mn-lt"/>
                <a:ea typeface="+mn-ea"/>
                <a:cs typeface="+mn-cs"/>
              </a:defRPr>
            </a:lvl5pPr>
            <a:lvl6pPr marL="3826993" algn="l" defTabSz="1530797" rtl="0" eaLnBrk="1" latinLnBrk="0" hangingPunct="1">
              <a:defRPr sz="3013" kern="1200">
                <a:solidFill>
                  <a:schemeClr val="tx1"/>
                </a:solidFill>
                <a:latin typeface="+mn-lt"/>
                <a:ea typeface="+mn-ea"/>
                <a:cs typeface="+mn-cs"/>
              </a:defRPr>
            </a:lvl6pPr>
            <a:lvl7pPr marL="4592391" algn="l" defTabSz="1530797" rtl="0" eaLnBrk="1" latinLnBrk="0" hangingPunct="1">
              <a:defRPr sz="3013" kern="1200">
                <a:solidFill>
                  <a:schemeClr val="tx1"/>
                </a:solidFill>
                <a:latin typeface="+mn-lt"/>
                <a:ea typeface="+mn-ea"/>
                <a:cs typeface="+mn-cs"/>
              </a:defRPr>
            </a:lvl7pPr>
            <a:lvl8pPr marL="5357790" algn="l" defTabSz="1530797" rtl="0" eaLnBrk="1" latinLnBrk="0" hangingPunct="1">
              <a:defRPr sz="3013" kern="1200">
                <a:solidFill>
                  <a:schemeClr val="tx1"/>
                </a:solidFill>
                <a:latin typeface="+mn-lt"/>
                <a:ea typeface="+mn-ea"/>
                <a:cs typeface="+mn-cs"/>
              </a:defRPr>
            </a:lvl8pPr>
            <a:lvl9pPr marL="6123188" algn="l" defTabSz="1530797" rtl="0" eaLnBrk="1" latinLnBrk="0" hangingPunct="1">
              <a:defRPr sz="3013" kern="1200">
                <a:solidFill>
                  <a:schemeClr val="tx1"/>
                </a:solidFill>
                <a:latin typeface="+mn-lt"/>
                <a:ea typeface="+mn-ea"/>
                <a:cs typeface="+mn-cs"/>
              </a:defRPr>
            </a:lvl9pPr>
          </a:lstStyle>
          <a:p>
            <a:endParaRPr lang="en-US" sz="4237"/>
          </a:p>
        </p:txBody>
      </p:sp>
      <p:sp>
        <p:nvSpPr>
          <p:cNvPr id="5" name="Freeform 5"/>
          <p:cNvSpPr/>
          <p:nvPr/>
        </p:nvSpPr>
        <p:spPr>
          <a:xfrm>
            <a:off x="9521621" y="3110259"/>
            <a:ext cx="6426908" cy="2033241"/>
          </a:xfrm>
          <a:custGeom>
            <a:avLst/>
            <a:gdLst/>
            <a:ahLst/>
            <a:cxnLst/>
            <a:rect l="l" t="t" r="r" b="b"/>
            <a:pathLst>
              <a:path w="4570246" h="1445860">
                <a:moveTo>
                  <a:pt x="0" y="0"/>
                </a:moveTo>
                <a:lnTo>
                  <a:pt x="4570246" y="0"/>
                </a:lnTo>
                <a:lnTo>
                  <a:pt x="4570246" y="1445860"/>
                </a:lnTo>
                <a:lnTo>
                  <a:pt x="0" y="1445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1530797" rtl="0" eaLnBrk="1" latinLnBrk="0" hangingPunct="1">
              <a:defRPr sz="3013" kern="1200">
                <a:solidFill>
                  <a:schemeClr val="tx1"/>
                </a:solidFill>
                <a:latin typeface="+mn-lt"/>
                <a:ea typeface="+mn-ea"/>
                <a:cs typeface="+mn-cs"/>
              </a:defRPr>
            </a:lvl1pPr>
            <a:lvl2pPr marL="765399" algn="l" defTabSz="1530797" rtl="0" eaLnBrk="1" latinLnBrk="0" hangingPunct="1">
              <a:defRPr sz="3013" kern="1200">
                <a:solidFill>
                  <a:schemeClr val="tx1"/>
                </a:solidFill>
                <a:latin typeface="+mn-lt"/>
                <a:ea typeface="+mn-ea"/>
                <a:cs typeface="+mn-cs"/>
              </a:defRPr>
            </a:lvl2pPr>
            <a:lvl3pPr marL="1530797" algn="l" defTabSz="1530797" rtl="0" eaLnBrk="1" latinLnBrk="0" hangingPunct="1">
              <a:defRPr sz="3013" kern="1200">
                <a:solidFill>
                  <a:schemeClr val="tx1"/>
                </a:solidFill>
                <a:latin typeface="+mn-lt"/>
                <a:ea typeface="+mn-ea"/>
                <a:cs typeface="+mn-cs"/>
              </a:defRPr>
            </a:lvl3pPr>
            <a:lvl4pPr marL="2296196" algn="l" defTabSz="1530797" rtl="0" eaLnBrk="1" latinLnBrk="0" hangingPunct="1">
              <a:defRPr sz="3013" kern="1200">
                <a:solidFill>
                  <a:schemeClr val="tx1"/>
                </a:solidFill>
                <a:latin typeface="+mn-lt"/>
                <a:ea typeface="+mn-ea"/>
                <a:cs typeface="+mn-cs"/>
              </a:defRPr>
            </a:lvl4pPr>
            <a:lvl5pPr marL="3061594" algn="l" defTabSz="1530797" rtl="0" eaLnBrk="1" latinLnBrk="0" hangingPunct="1">
              <a:defRPr sz="3013" kern="1200">
                <a:solidFill>
                  <a:schemeClr val="tx1"/>
                </a:solidFill>
                <a:latin typeface="+mn-lt"/>
                <a:ea typeface="+mn-ea"/>
                <a:cs typeface="+mn-cs"/>
              </a:defRPr>
            </a:lvl5pPr>
            <a:lvl6pPr marL="3826993" algn="l" defTabSz="1530797" rtl="0" eaLnBrk="1" latinLnBrk="0" hangingPunct="1">
              <a:defRPr sz="3013" kern="1200">
                <a:solidFill>
                  <a:schemeClr val="tx1"/>
                </a:solidFill>
                <a:latin typeface="+mn-lt"/>
                <a:ea typeface="+mn-ea"/>
                <a:cs typeface="+mn-cs"/>
              </a:defRPr>
            </a:lvl6pPr>
            <a:lvl7pPr marL="4592391" algn="l" defTabSz="1530797" rtl="0" eaLnBrk="1" latinLnBrk="0" hangingPunct="1">
              <a:defRPr sz="3013" kern="1200">
                <a:solidFill>
                  <a:schemeClr val="tx1"/>
                </a:solidFill>
                <a:latin typeface="+mn-lt"/>
                <a:ea typeface="+mn-ea"/>
                <a:cs typeface="+mn-cs"/>
              </a:defRPr>
            </a:lvl7pPr>
            <a:lvl8pPr marL="5357790" algn="l" defTabSz="1530797" rtl="0" eaLnBrk="1" latinLnBrk="0" hangingPunct="1">
              <a:defRPr sz="3013" kern="1200">
                <a:solidFill>
                  <a:schemeClr val="tx1"/>
                </a:solidFill>
                <a:latin typeface="+mn-lt"/>
                <a:ea typeface="+mn-ea"/>
                <a:cs typeface="+mn-cs"/>
              </a:defRPr>
            </a:lvl8pPr>
            <a:lvl9pPr marL="6123188" algn="l" defTabSz="1530797" rtl="0" eaLnBrk="1" latinLnBrk="0" hangingPunct="1">
              <a:defRPr sz="3013" kern="1200">
                <a:solidFill>
                  <a:schemeClr val="tx1"/>
                </a:solidFill>
                <a:latin typeface="+mn-lt"/>
                <a:ea typeface="+mn-ea"/>
                <a:cs typeface="+mn-cs"/>
              </a:defRPr>
            </a:lvl9pPr>
          </a:lstStyle>
          <a:p>
            <a:endParaRPr lang="en-US" sz="4237"/>
          </a:p>
        </p:txBody>
      </p:sp>
      <p:sp>
        <p:nvSpPr>
          <p:cNvPr id="6" name="TextBox 6"/>
          <p:cNvSpPr txBox="1">
            <a:spLocks noGrp="1" noRot="1" noMove="1" noResize="1" noEditPoints="1" noAdjustHandles="1" noChangeArrowheads="1" noChangeShapeType="1"/>
          </p:cNvSpPr>
          <p:nvPr/>
        </p:nvSpPr>
        <p:spPr>
          <a:xfrm>
            <a:off x="3366821" y="3801748"/>
            <a:ext cx="7035687" cy="4097725"/>
          </a:xfrm>
          <a:prstGeom prst="rect">
            <a:avLst/>
          </a:prstGeom>
        </p:spPr>
        <p:txBody>
          <a:bodyPr wrap="square" lIns="0" tIns="0" rIns="0" bIns="0" rtlCol="0" anchor="t">
            <a:spAutoFit/>
          </a:bodyPr>
          <a:lstStyle>
            <a:defPPr>
              <a:defRPr lang="en-US"/>
            </a:defPPr>
            <a:lvl1pPr marL="0" algn="l" defTabSz="1530797" rtl="0" eaLnBrk="1" latinLnBrk="0" hangingPunct="1">
              <a:defRPr sz="3013" kern="1200">
                <a:solidFill>
                  <a:schemeClr val="tx1"/>
                </a:solidFill>
                <a:latin typeface="+mn-lt"/>
                <a:ea typeface="+mn-ea"/>
                <a:cs typeface="+mn-cs"/>
              </a:defRPr>
            </a:lvl1pPr>
            <a:lvl2pPr marL="765399" algn="l" defTabSz="1530797" rtl="0" eaLnBrk="1" latinLnBrk="0" hangingPunct="1">
              <a:defRPr sz="3013" kern="1200">
                <a:solidFill>
                  <a:schemeClr val="tx1"/>
                </a:solidFill>
                <a:latin typeface="+mn-lt"/>
                <a:ea typeface="+mn-ea"/>
                <a:cs typeface="+mn-cs"/>
              </a:defRPr>
            </a:lvl2pPr>
            <a:lvl3pPr marL="1530797" algn="l" defTabSz="1530797" rtl="0" eaLnBrk="1" latinLnBrk="0" hangingPunct="1">
              <a:defRPr sz="3013" kern="1200">
                <a:solidFill>
                  <a:schemeClr val="tx1"/>
                </a:solidFill>
                <a:latin typeface="+mn-lt"/>
                <a:ea typeface="+mn-ea"/>
                <a:cs typeface="+mn-cs"/>
              </a:defRPr>
            </a:lvl3pPr>
            <a:lvl4pPr marL="2296196" algn="l" defTabSz="1530797" rtl="0" eaLnBrk="1" latinLnBrk="0" hangingPunct="1">
              <a:defRPr sz="3013" kern="1200">
                <a:solidFill>
                  <a:schemeClr val="tx1"/>
                </a:solidFill>
                <a:latin typeface="+mn-lt"/>
                <a:ea typeface="+mn-ea"/>
                <a:cs typeface="+mn-cs"/>
              </a:defRPr>
            </a:lvl4pPr>
            <a:lvl5pPr marL="3061594" algn="l" defTabSz="1530797" rtl="0" eaLnBrk="1" latinLnBrk="0" hangingPunct="1">
              <a:defRPr sz="3013" kern="1200">
                <a:solidFill>
                  <a:schemeClr val="tx1"/>
                </a:solidFill>
                <a:latin typeface="+mn-lt"/>
                <a:ea typeface="+mn-ea"/>
                <a:cs typeface="+mn-cs"/>
              </a:defRPr>
            </a:lvl5pPr>
            <a:lvl6pPr marL="3826993" algn="l" defTabSz="1530797" rtl="0" eaLnBrk="1" latinLnBrk="0" hangingPunct="1">
              <a:defRPr sz="3013" kern="1200">
                <a:solidFill>
                  <a:schemeClr val="tx1"/>
                </a:solidFill>
                <a:latin typeface="+mn-lt"/>
                <a:ea typeface="+mn-ea"/>
                <a:cs typeface="+mn-cs"/>
              </a:defRPr>
            </a:lvl6pPr>
            <a:lvl7pPr marL="4592391" algn="l" defTabSz="1530797" rtl="0" eaLnBrk="1" latinLnBrk="0" hangingPunct="1">
              <a:defRPr sz="3013" kern="1200">
                <a:solidFill>
                  <a:schemeClr val="tx1"/>
                </a:solidFill>
                <a:latin typeface="+mn-lt"/>
                <a:ea typeface="+mn-ea"/>
                <a:cs typeface="+mn-cs"/>
              </a:defRPr>
            </a:lvl7pPr>
            <a:lvl8pPr marL="5357790" algn="l" defTabSz="1530797" rtl="0" eaLnBrk="1" latinLnBrk="0" hangingPunct="1">
              <a:defRPr sz="3013" kern="1200">
                <a:solidFill>
                  <a:schemeClr val="tx1"/>
                </a:solidFill>
                <a:latin typeface="+mn-lt"/>
                <a:ea typeface="+mn-ea"/>
                <a:cs typeface="+mn-cs"/>
              </a:defRPr>
            </a:lvl8pPr>
            <a:lvl9pPr marL="6123188" algn="l" defTabSz="1530797" rtl="0" eaLnBrk="1" latinLnBrk="0" hangingPunct="1">
              <a:defRPr sz="3013" kern="1200">
                <a:solidFill>
                  <a:schemeClr val="tx1"/>
                </a:solidFill>
                <a:latin typeface="+mn-lt"/>
                <a:ea typeface="+mn-ea"/>
                <a:cs typeface="+mn-cs"/>
              </a:defRPr>
            </a:lvl9pPr>
          </a:lstStyle>
          <a:p>
            <a:pPr>
              <a:lnSpc>
                <a:spcPts val="5400"/>
              </a:lnSpc>
            </a:pPr>
            <a:r>
              <a:rPr lang="en-US" sz="3500" spc="-229" dirty="0">
                <a:solidFill>
                  <a:schemeClr val="bg1"/>
                </a:solidFill>
                <a:latin typeface="Open Sans"/>
                <a:ea typeface="Open Sans"/>
                <a:cs typeface="Open Sans"/>
                <a:sym typeface="Open Sans"/>
              </a:rPr>
              <a:t>While you are waiting...</a:t>
            </a:r>
          </a:p>
          <a:p>
            <a:pPr algn="ctr">
              <a:lnSpc>
                <a:spcPts val="5400"/>
              </a:lnSpc>
            </a:pPr>
            <a:r>
              <a:rPr lang="en-US" sz="3500" spc="-229" dirty="0">
                <a:solidFill>
                  <a:schemeClr val="bg1"/>
                </a:solidFill>
                <a:latin typeface="Open Sans"/>
                <a:ea typeface="Open Sans"/>
                <a:cs typeface="Open Sans"/>
                <a:sym typeface="Open Sans"/>
              </a:rPr>
              <a:t> </a:t>
            </a:r>
            <a:endParaRPr lang="en-US" sz="3500" spc="-229" dirty="0">
              <a:solidFill>
                <a:schemeClr val="bg1"/>
              </a:solidFill>
              <a:latin typeface="Open Sans"/>
              <a:ea typeface="Open Sans"/>
              <a:cs typeface="Open Sans"/>
            </a:endParaRPr>
          </a:p>
          <a:p>
            <a:pPr marL="765175" lvl="1">
              <a:lnSpc>
                <a:spcPts val="5400"/>
              </a:lnSpc>
              <a:spcBef>
                <a:spcPct val="0"/>
              </a:spcBef>
            </a:pPr>
            <a:r>
              <a:rPr lang="en-US" sz="3500" spc="-231" dirty="0">
                <a:solidFill>
                  <a:schemeClr val="bg1"/>
                </a:solidFill>
                <a:latin typeface="Open Sans"/>
                <a:ea typeface="Open Sans"/>
                <a:cs typeface="Open Sans"/>
                <a:sym typeface="Open Sans"/>
              </a:rPr>
              <a:t>Please review the </a:t>
            </a:r>
            <a:endParaRPr lang="en-US" sz="3500" spc="-231" dirty="0">
              <a:solidFill>
                <a:schemeClr val="bg1"/>
              </a:solidFill>
              <a:latin typeface="Open Sans"/>
              <a:ea typeface="Open Sans"/>
              <a:cs typeface="Open Sans"/>
            </a:endParaRPr>
          </a:p>
          <a:p>
            <a:pPr marL="2216150" lvl="2" indent="-685800">
              <a:lnSpc>
                <a:spcPts val="5400"/>
              </a:lnSpc>
              <a:spcBef>
                <a:spcPct val="0"/>
              </a:spcBef>
              <a:buFont typeface="Arial" panose="020B0604020202020204" pitchFamily="34" charset="0"/>
              <a:buChar char="•"/>
            </a:pPr>
            <a:r>
              <a:rPr lang="en-US" sz="3500" spc="-231" dirty="0">
                <a:solidFill>
                  <a:schemeClr val="bg1"/>
                </a:solidFill>
                <a:latin typeface="Open Sans"/>
                <a:ea typeface="Open Sans"/>
                <a:cs typeface="Open Sans"/>
                <a:sym typeface="Open Sans"/>
              </a:rPr>
              <a:t>Description</a:t>
            </a:r>
            <a:endParaRPr lang="en-US" sz="3500" spc="-231" dirty="0">
              <a:solidFill>
                <a:schemeClr val="bg1"/>
              </a:solidFill>
              <a:latin typeface="Open Sans"/>
              <a:ea typeface="Open Sans"/>
              <a:cs typeface="Open Sans"/>
            </a:endParaRPr>
          </a:p>
          <a:p>
            <a:pPr marL="2216150" lvl="2" indent="-685800">
              <a:lnSpc>
                <a:spcPts val="5400"/>
              </a:lnSpc>
              <a:spcBef>
                <a:spcPct val="0"/>
              </a:spcBef>
              <a:buFont typeface="Arial,Sans-Serif" panose="020B0604020202020204" pitchFamily="34" charset="0"/>
              <a:buChar char="•"/>
            </a:pPr>
            <a:r>
              <a:rPr lang="en-US" sz="3500" spc="-231" dirty="0">
                <a:solidFill>
                  <a:schemeClr val="bg1"/>
                </a:solidFill>
                <a:latin typeface="Open Sans"/>
                <a:ea typeface="Open Sans"/>
                <a:cs typeface="Open Sans"/>
              </a:rPr>
              <a:t>Goals</a:t>
            </a:r>
          </a:p>
          <a:p>
            <a:pPr marL="764540" lvl="1">
              <a:lnSpc>
                <a:spcPts val="5400"/>
              </a:lnSpc>
              <a:spcBef>
                <a:spcPct val="0"/>
              </a:spcBef>
            </a:pPr>
            <a:r>
              <a:rPr lang="en-US" sz="3500" spc="-231" dirty="0">
                <a:solidFill>
                  <a:schemeClr val="bg1"/>
                </a:solidFill>
                <a:latin typeface="Open Sans"/>
                <a:ea typeface="Open Sans"/>
                <a:cs typeface="Open Sans"/>
                <a:sym typeface="Open Sans"/>
              </a:rPr>
              <a:t>on the back of the Tab Ballot.</a:t>
            </a:r>
            <a:endParaRPr lang="en-US" sz="3500" spc="-231" dirty="0">
              <a:solidFill>
                <a:schemeClr val="bg1"/>
              </a:solidFill>
              <a:latin typeface="Open Sans"/>
              <a:ea typeface="Open Sans"/>
              <a:cs typeface="Open Sans"/>
            </a:endParaRPr>
          </a:p>
        </p:txBody>
      </p:sp>
      <p:sp>
        <p:nvSpPr>
          <p:cNvPr id="7" name="TextBox 7"/>
          <p:cNvSpPr txBox="1">
            <a:spLocks noGrp="1" noRot="1" noMove="1" noResize="1" noEditPoints="1" noAdjustHandles="1" noChangeArrowheads="1" noChangeShapeType="1"/>
          </p:cNvSpPr>
          <p:nvPr/>
        </p:nvSpPr>
        <p:spPr>
          <a:xfrm>
            <a:off x="2366814" y="311655"/>
            <a:ext cx="13554372" cy="2258567"/>
          </a:xfrm>
          <a:prstGeom prst="rect">
            <a:avLst/>
          </a:prstGeom>
        </p:spPr>
        <p:txBody>
          <a:bodyPr wrap="square" lIns="0" tIns="0" rIns="0" bIns="0" rtlCol="0" anchor="t">
            <a:spAutoFit/>
          </a:bodyPr>
          <a:lstStyle>
            <a:defPPr>
              <a:defRPr lang="en-US"/>
            </a:defPPr>
            <a:lvl1pPr marL="0" algn="l" defTabSz="1530797" rtl="0" eaLnBrk="1" latinLnBrk="0" hangingPunct="1">
              <a:defRPr sz="3013" kern="1200">
                <a:solidFill>
                  <a:schemeClr val="tx1"/>
                </a:solidFill>
                <a:latin typeface="+mn-lt"/>
                <a:ea typeface="+mn-ea"/>
                <a:cs typeface="+mn-cs"/>
              </a:defRPr>
            </a:lvl1pPr>
            <a:lvl2pPr marL="765399" algn="l" defTabSz="1530797" rtl="0" eaLnBrk="1" latinLnBrk="0" hangingPunct="1">
              <a:defRPr sz="3013" kern="1200">
                <a:solidFill>
                  <a:schemeClr val="tx1"/>
                </a:solidFill>
                <a:latin typeface="+mn-lt"/>
                <a:ea typeface="+mn-ea"/>
                <a:cs typeface="+mn-cs"/>
              </a:defRPr>
            </a:lvl2pPr>
            <a:lvl3pPr marL="1530797" algn="l" defTabSz="1530797" rtl="0" eaLnBrk="1" latinLnBrk="0" hangingPunct="1">
              <a:defRPr sz="3013" kern="1200">
                <a:solidFill>
                  <a:schemeClr val="tx1"/>
                </a:solidFill>
                <a:latin typeface="+mn-lt"/>
                <a:ea typeface="+mn-ea"/>
                <a:cs typeface="+mn-cs"/>
              </a:defRPr>
            </a:lvl3pPr>
            <a:lvl4pPr marL="2296196" algn="l" defTabSz="1530797" rtl="0" eaLnBrk="1" latinLnBrk="0" hangingPunct="1">
              <a:defRPr sz="3013" kern="1200">
                <a:solidFill>
                  <a:schemeClr val="tx1"/>
                </a:solidFill>
                <a:latin typeface="+mn-lt"/>
                <a:ea typeface="+mn-ea"/>
                <a:cs typeface="+mn-cs"/>
              </a:defRPr>
            </a:lvl4pPr>
            <a:lvl5pPr marL="3061594" algn="l" defTabSz="1530797" rtl="0" eaLnBrk="1" latinLnBrk="0" hangingPunct="1">
              <a:defRPr sz="3013" kern="1200">
                <a:solidFill>
                  <a:schemeClr val="tx1"/>
                </a:solidFill>
                <a:latin typeface="+mn-lt"/>
                <a:ea typeface="+mn-ea"/>
                <a:cs typeface="+mn-cs"/>
              </a:defRPr>
            </a:lvl5pPr>
            <a:lvl6pPr marL="3826993" algn="l" defTabSz="1530797" rtl="0" eaLnBrk="1" latinLnBrk="0" hangingPunct="1">
              <a:defRPr sz="3013" kern="1200">
                <a:solidFill>
                  <a:schemeClr val="tx1"/>
                </a:solidFill>
                <a:latin typeface="+mn-lt"/>
                <a:ea typeface="+mn-ea"/>
                <a:cs typeface="+mn-cs"/>
              </a:defRPr>
            </a:lvl6pPr>
            <a:lvl7pPr marL="4592391" algn="l" defTabSz="1530797" rtl="0" eaLnBrk="1" latinLnBrk="0" hangingPunct="1">
              <a:defRPr sz="3013" kern="1200">
                <a:solidFill>
                  <a:schemeClr val="tx1"/>
                </a:solidFill>
                <a:latin typeface="+mn-lt"/>
                <a:ea typeface="+mn-ea"/>
                <a:cs typeface="+mn-cs"/>
              </a:defRPr>
            </a:lvl7pPr>
            <a:lvl8pPr marL="5357790" algn="l" defTabSz="1530797" rtl="0" eaLnBrk="1" latinLnBrk="0" hangingPunct="1">
              <a:defRPr sz="3013" kern="1200">
                <a:solidFill>
                  <a:schemeClr val="tx1"/>
                </a:solidFill>
                <a:latin typeface="+mn-lt"/>
                <a:ea typeface="+mn-ea"/>
                <a:cs typeface="+mn-cs"/>
              </a:defRPr>
            </a:lvl8pPr>
            <a:lvl9pPr marL="6123188" algn="l" defTabSz="1530797" rtl="0" eaLnBrk="1" latinLnBrk="0" hangingPunct="1">
              <a:defRPr sz="3013" kern="1200">
                <a:solidFill>
                  <a:schemeClr val="tx1"/>
                </a:solidFill>
                <a:latin typeface="+mn-lt"/>
                <a:ea typeface="+mn-ea"/>
                <a:cs typeface="+mn-cs"/>
              </a:defRPr>
            </a:lvl9pPr>
          </a:lstStyle>
          <a:p>
            <a:pPr algn="ctr">
              <a:lnSpc>
                <a:spcPts val="9360"/>
              </a:lnSpc>
            </a:pPr>
            <a:r>
              <a:rPr lang="en-US" sz="6686" dirty="0">
                <a:solidFill>
                  <a:srgbClr val="EDCD97"/>
                </a:solidFill>
                <a:latin typeface="Hussar" panose="00000800000000000000" pitchFamily="50" charset="0"/>
                <a:ea typeface="Hussar" panose="00000800000000000000" pitchFamily="50" charset="0"/>
                <a:cs typeface="ITC Lubalin Graph Std 1"/>
                <a:sym typeface="ITC Lubalin Graph Std 1"/>
              </a:rPr>
              <a:t>Orientation will begin soon</a:t>
            </a:r>
          </a:p>
          <a:p>
            <a:pPr algn="ctr">
              <a:lnSpc>
                <a:spcPts val="9360"/>
              </a:lnSpc>
            </a:pPr>
            <a:r>
              <a:rPr lang="en-US" sz="4500" dirty="0">
                <a:solidFill>
                  <a:schemeClr val="bg1"/>
                </a:solidFill>
                <a:latin typeface="Open Sans"/>
                <a:ea typeface="Open Sans"/>
                <a:cs typeface="Open Sans"/>
                <a:sym typeface="Open Sans"/>
              </a:rPr>
              <a:t>Do you have a ballot?</a:t>
            </a:r>
          </a:p>
        </p:txBody>
      </p:sp>
    </p:spTree>
    <p:extLst>
      <p:ext uri="{BB962C8B-B14F-4D97-AF65-F5344CB8AC3E}">
        <p14:creationId xmlns:p14="http://schemas.microsoft.com/office/powerpoint/2010/main" val="3580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6" cy="10286998"/>
          </a:xfrm>
          <a:custGeom>
            <a:avLst/>
            <a:gdLst/>
            <a:ahLst/>
            <a:cxnLst/>
            <a:rect l="l" t="t" r="r" b="b"/>
            <a:pathLst>
              <a:path w="18280596" h="10286998">
                <a:moveTo>
                  <a:pt x="0" y="0"/>
                </a:moveTo>
                <a:lnTo>
                  <a:pt x="18280596" y="0"/>
                </a:lnTo>
                <a:lnTo>
                  <a:pt x="18280596" y="10286998"/>
                </a:lnTo>
                <a:lnTo>
                  <a:pt x="0" y="10286998"/>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3793786" y="4535171"/>
            <a:ext cx="7624719" cy="4847481"/>
          </a:xfrm>
          <a:prstGeom prst="rect">
            <a:avLst/>
          </a:prstGeom>
        </p:spPr>
        <p:txBody>
          <a:bodyPr lIns="0" tIns="0" rIns="0" bIns="0" rtlCol="0" anchor="t">
            <a:spAutoFit/>
          </a:bodyPr>
          <a:lstStyle/>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Select and analyze literature</a:t>
            </a: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Bring to life through:</a:t>
            </a:r>
          </a:p>
          <a:p>
            <a:pPr marL="633413" lvl="1" indent="-316706" algn="l">
              <a:lnSpc>
                <a:spcPts val="4200"/>
              </a:lnSpc>
            </a:pPr>
            <a:endParaRPr lang="en-US" sz="3500" dirty="0">
              <a:solidFill>
                <a:srgbClr val="FFFFFF"/>
              </a:solidFill>
              <a:latin typeface="Open Sans 1"/>
              <a:ea typeface="Open Sans 1"/>
              <a:cs typeface="Open Sans 1"/>
              <a:sym typeface="Open Sans 1"/>
            </a:endParaRPr>
          </a:p>
          <a:p>
            <a:pPr marL="633413" lvl="1" indent="-316706" algn="l">
              <a:lnSpc>
                <a:spcPts val="4200"/>
              </a:lnSpc>
            </a:pPr>
            <a:endParaRPr lang="en-US" sz="3500" dirty="0">
              <a:solidFill>
                <a:srgbClr val="FFFFFF"/>
              </a:solidFill>
              <a:latin typeface="Open Sans 1"/>
              <a:ea typeface="Open Sans 1"/>
              <a:cs typeface="Open Sans 1"/>
              <a:sym typeface="Open Sans 1"/>
            </a:endParaRPr>
          </a:p>
          <a:p>
            <a:pPr marL="633413" lvl="1" indent="-316706" algn="l">
              <a:lnSpc>
                <a:spcPts val="4200"/>
              </a:lnSpc>
            </a:pPr>
            <a:endParaRPr lang="en-US" sz="3500" dirty="0">
              <a:solidFill>
                <a:srgbClr val="FFFFFF"/>
              </a:solidFill>
              <a:latin typeface="Open Sans 1"/>
              <a:ea typeface="Open Sans 1"/>
              <a:cs typeface="Open Sans 1"/>
              <a:sym typeface="Open Sans 1"/>
            </a:endParaRPr>
          </a:p>
          <a:p>
            <a:pPr marL="633413" lvl="1" indent="-316706" algn="l">
              <a:lnSpc>
                <a:spcPts val="4200"/>
              </a:lnSpc>
            </a:pPr>
            <a:endParaRPr lang="en-US" sz="3500" dirty="0">
              <a:solidFill>
                <a:srgbClr val="FFFFFF"/>
              </a:solidFill>
              <a:latin typeface="Open Sans 1"/>
              <a:ea typeface="Open Sans 1"/>
              <a:cs typeface="Open Sans 1"/>
              <a:sym typeface="Open Sans 1"/>
            </a:endParaRPr>
          </a:p>
          <a:p>
            <a:pPr marL="633413" lvl="1" indent="-316706" algn="l">
              <a:lnSpc>
                <a:spcPts val="4200"/>
              </a:lnSpc>
            </a:pPr>
            <a:endParaRPr lang="en-US" sz="3500" dirty="0">
              <a:solidFill>
                <a:srgbClr val="FFFFFF"/>
              </a:solidFill>
              <a:latin typeface="Open Sans 1"/>
              <a:ea typeface="Open Sans 1"/>
              <a:cs typeface="Open Sans 1"/>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No costumes or props</a:t>
            </a:r>
          </a:p>
        </p:txBody>
      </p:sp>
      <p:sp>
        <p:nvSpPr>
          <p:cNvPr id="4" name="TextBox 4"/>
          <p:cNvSpPr txBox="1"/>
          <p:nvPr/>
        </p:nvSpPr>
        <p:spPr>
          <a:xfrm>
            <a:off x="4752946" y="6557335"/>
            <a:ext cx="4660914" cy="1975358"/>
          </a:xfrm>
          <a:prstGeom prst="rect">
            <a:avLst/>
          </a:prstGeom>
        </p:spPr>
        <p:txBody>
          <a:bodyPr lIns="0" tIns="0" rIns="0" bIns="0" rtlCol="0" anchor="t">
            <a:spAutoFit/>
          </a:bodyPr>
          <a:lstStyle/>
          <a:p>
            <a:pPr marL="579120" lvl="1" indent="-289560" algn="l">
              <a:lnSpc>
                <a:spcPts val="3136"/>
              </a:lnSpc>
              <a:buFont typeface="Arial"/>
              <a:buChar char="•"/>
            </a:pPr>
            <a:r>
              <a:rPr lang="en-US" sz="32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voice</a:t>
            </a:r>
          </a:p>
          <a:p>
            <a:pPr marL="579120" lvl="1" indent="-289560" algn="l">
              <a:lnSpc>
                <a:spcPts val="3136"/>
              </a:lnSpc>
            </a:pPr>
            <a:endParaRPr lang="en-US" sz="32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endParaRPr>
          </a:p>
          <a:p>
            <a:pPr marL="579120" lvl="1" indent="-289560" algn="l">
              <a:lnSpc>
                <a:spcPts val="3136"/>
              </a:lnSpc>
              <a:buFont typeface="Arial"/>
              <a:buChar char="•"/>
            </a:pPr>
            <a:r>
              <a:rPr lang="en-US" sz="32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movement</a:t>
            </a:r>
          </a:p>
          <a:p>
            <a:pPr marL="579120" lvl="1" indent="-289560" algn="l">
              <a:lnSpc>
                <a:spcPts val="3136"/>
              </a:lnSpc>
            </a:pPr>
            <a:endParaRPr lang="en-US" sz="32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endParaRPr>
          </a:p>
          <a:p>
            <a:pPr marL="579120" lvl="1" indent="-289560" algn="l">
              <a:lnSpc>
                <a:spcPts val="3136"/>
              </a:lnSpc>
              <a:buFont typeface="Arial"/>
              <a:buChar char="•"/>
            </a:pPr>
            <a:r>
              <a:rPr lang="en-US" sz="32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facial expression</a:t>
            </a:r>
            <a:endParaRPr lang="en-US" sz="3200" b="1" dirty="0">
              <a:solidFill>
                <a:srgbClr val="B9CCDE"/>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1"/>
            <a:ext cx="18288000" cy="10548450"/>
          </a:xfrm>
          <a:custGeom>
            <a:avLst/>
            <a:gdLst/>
            <a:ahLst/>
            <a:cxnLst/>
            <a:rect l="l" t="t" r="r" b="b"/>
            <a:pathLst>
              <a:path w="18939414" h="10287000">
                <a:moveTo>
                  <a:pt x="0" y="0"/>
                </a:moveTo>
                <a:lnTo>
                  <a:pt x="18939414" y="0"/>
                </a:lnTo>
                <a:lnTo>
                  <a:pt x="18939414" y="10287000"/>
                </a:lnTo>
                <a:lnTo>
                  <a:pt x="0" y="10287000"/>
                </a:lnTo>
                <a:lnTo>
                  <a:pt x="0" y="0"/>
                </a:lnTo>
                <a:close/>
              </a:path>
            </a:pathLst>
          </a:custGeom>
          <a:blipFill>
            <a:blip r:embed="rId3"/>
            <a:stretch>
              <a:fillRect t="-1801" b="-1801"/>
            </a:stretch>
          </a:blipFill>
        </p:spPr>
        <p:txBody>
          <a:bodyPr lIns="91440" tIns="45720" rIns="91440" bIns="45720" anchor="t"/>
          <a:lstStyle/>
          <a:p>
            <a:endParaRPr lang="en-US"/>
          </a:p>
        </p:txBody>
      </p:sp>
      <p:grpSp>
        <p:nvGrpSpPr>
          <p:cNvPr id="10" name="Group 10"/>
          <p:cNvGrpSpPr/>
          <p:nvPr/>
        </p:nvGrpSpPr>
        <p:grpSpPr>
          <a:xfrm>
            <a:off x="3180456" y="5741675"/>
            <a:ext cx="2697156" cy="1236003"/>
            <a:chOff x="0" y="0"/>
            <a:chExt cx="3596208" cy="1648004"/>
          </a:xfrm>
        </p:grpSpPr>
        <p:sp>
          <p:nvSpPr>
            <p:cNvPr id="11" name="Freeform 11"/>
            <p:cNvSpPr/>
            <p:nvPr/>
          </p:nvSpPr>
          <p:spPr>
            <a:xfrm>
              <a:off x="0" y="0"/>
              <a:ext cx="3596229" cy="1647952"/>
            </a:xfrm>
            <a:custGeom>
              <a:avLst/>
              <a:gdLst/>
              <a:ahLst/>
              <a:cxnLst/>
              <a:rect l="l" t="t" r="r" b="b"/>
              <a:pathLst>
                <a:path w="3596229" h="1647952">
                  <a:moveTo>
                    <a:pt x="0" y="0"/>
                  </a:moveTo>
                  <a:lnTo>
                    <a:pt x="3596229" y="0"/>
                  </a:lnTo>
                  <a:lnTo>
                    <a:pt x="3596229" y="1647952"/>
                  </a:lnTo>
                  <a:lnTo>
                    <a:pt x="0" y="1647952"/>
                  </a:lnTo>
                  <a:close/>
                </a:path>
              </a:pathLst>
            </a:custGeom>
            <a:solidFill>
              <a:srgbClr val="D5DBE5"/>
            </a:solidFill>
          </p:spPr>
          <p:txBody>
            <a:bodyPr/>
            <a:lstStyle/>
            <a:p>
              <a:endParaRPr lang="en-US"/>
            </a:p>
          </p:txBody>
        </p:sp>
      </p:grpSp>
      <p:grpSp>
        <p:nvGrpSpPr>
          <p:cNvPr id="20" name="Group 13">
            <a:extLst>
              <a:ext uri="{FF2B5EF4-FFF2-40B4-BE49-F238E27FC236}">
                <a16:creationId xmlns:a16="http://schemas.microsoft.com/office/drawing/2014/main" id="{321CF72B-A103-E2DC-8F6E-B20A88D193EC}"/>
              </a:ext>
            </a:extLst>
          </p:cNvPr>
          <p:cNvGrpSpPr/>
          <p:nvPr/>
        </p:nvGrpSpPr>
        <p:grpSpPr>
          <a:xfrm>
            <a:off x="9285626" y="7277100"/>
            <a:ext cx="3394288" cy="1524000"/>
            <a:chOff x="0" y="0"/>
            <a:chExt cx="3739153" cy="1648004"/>
          </a:xfrm>
        </p:grpSpPr>
        <p:sp>
          <p:nvSpPr>
            <p:cNvPr id="21" name="Freeform 14">
              <a:extLst>
                <a:ext uri="{FF2B5EF4-FFF2-40B4-BE49-F238E27FC236}">
                  <a16:creationId xmlns:a16="http://schemas.microsoft.com/office/drawing/2014/main" id="{0017758D-8CCE-5E2A-2AF7-EACE121E8830}"/>
                </a:ext>
              </a:extLst>
            </p:cNvPr>
            <p:cNvSpPr/>
            <p:nvPr/>
          </p:nvSpPr>
          <p:spPr>
            <a:xfrm>
              <a:off x="0" y="0"/>
              <a:ext cx="3739174" cy="1647952"/>
            </a:xfrm>
            <a:custGeom>
              <a:avLst/>
              <a:gdLst/>
              <a:ahLst/>
              <a:cxnLst/>
              <a:rect l="l" t="t" r="r" b="b"/>
              <a:pathLst>
                <a:path w="3739174" h="1647952">
                  <a:moveTo>
                    <a:pt x="0" y="0"/>
                  </a:moveTo>
                  <a:lnTo>
                    <a:pt x="3739174" y="0"/>
                  </a:lnTo>
                  <a:lnTo>
                    <a:pt x="3739174" y="1647952"/>
                  </a:lnTo>
                  <a:lnTo>
                    <a:pt x="0" y="1647952"/>
                  </a:lnTo>
                  <a:close/>
                </a:path>
              </a:pathLst>
            </a:custGeom>
            <a:solidFill>
              <a:srgbClr val="FFFFFF"/>
            </a:solidFill>
          </p:spPr>
          <p:txBody>
            <a:bodyPr/>
            <a:lstStyle/>
            <a:p>
              <a:endParaRPr lang="en-US"/>
            </a:p>
          </p:txBody>
        </p:sp>
      </p:grpSp>
      <p:sp>
        <p:nvSpPr>
          <p:cNvPr id="3" name="Freeform 3"/>
          <p:cNvSpPr/>
          <p:nvPr/>
        </p:nvSpPr>
        <p:spPr>
          <a:xfrm>
            <a:off x="228600" y="266699"/>
            <a:ext cx="17830800" cy="3869737"/>
          </a:xfrm>
          <a:custGeom>
            <a:avLst/>
            <a:gdLst/>
            <a:ahLst/>
            <a:cxnLst/>
            <a:rect l="l" t="t" r="r" b="b"/>
            <a:pathLst>
              <a:path w="18280596" h="4106686">
                <a:moveTo>
                  <a:pt x="0" y="0"/>
                </a:moveTo>
                <a:lnTo>
                  <a:pt x="18280596" y="0"/>
                </a:lnTo>
                <a:lnTo>
                  <a:pt x="18280596" y="4106686"/>
                </a:lnTo>
                <a:lnTo>
                  <a:pt x="0" y="4106686"/>
                </a:lnTo>
                <a:lnTo>
                  <a:pt x="0" y="0"/>
                </a:lnTo>
                <a:close/>
              </a:path>
            </a:pathLst>
          </a:custGeom>
          <a:blipFill>
            <a:blip r:embed="rId4"/>
            <a:stretch>
              <a:fillRect l="-1304" t="2" r="-1725" b="-150495"/>
            </a:stretch>
          </a:blipFill>
        </p:spPr>
        <p:txBody>
          <a:bodyPr/>
          <a:lstStyle/>
          <a:p>
            <a:endParaRPr lang="en-US"/>
          </a:p>
        </p:txBody>
      </p:sp>
      <p:sp>
        <p:nvSpPr>
          <p:cNvPr id="6" name="TextBox 6"/>
          <p:cNvSpPr txBox="1"/>
          <p:nvPr/>
        </p:nvSpPr>
        <p:spPr>
          <a:xfrm>
            <a:off x="3180456" y="4574288"/>
            <a:ext cx="8338558" cy="417195"/>
          </a:xfrm>
          <a:prstGeom prst="rect">
            <a:avLst/>
          </a:prstGeom>
        </p:spPr>
        <p:txBody>
          <a:bodyPr lIns="0" tIns="0" rIns="0" bIns="0" rtlCol="0" anchor="t">
            <a:spAutoFit/>
          </a:bodyPr>
          <a:lstStyle/>
          <a:p>
            <a:pPr algn="ctr">
              <a:lnSpc>
                <a:spcPts val="3240"/>
              </a:lnSpc>
            </a:pPr>
            <a:r>
              <a:rPr lang="en-US" sz="3000">
                <a:solidFill>
                  <a:srgbClr val="113966"/>
                </a:solidFill>
                <a:latin typeface="Open Sans 1"/>
                <a:ea typeface="Open Sans 1"/>
                <a:cs typeface="Open Sans 1"/>
                <a:sym typeface="Open Sans 1"/>
              </a:rPr>
              <a:t>Should be plot-based</a:t>
            </a:r>
          </a:p>
        </p:txBody>
      </p:sp>
      <p:grpSp>
        <p:nvGrpSpPr>
          <p:cNvPr id="7" name="Group 7"/>
          <p:cNvGrpSpPr/>
          <p:nvPr/>
        </p:nvGrpSpPr>
        <p:grpSpPr>
          <a:xfrm>
            <a:off x="6202340" y="5753100"/>
            <a:ext cx="2817834" cy="1236003"/>
            <a:chOff x="0" y="0"/>
            <a:chExt cx="3757112" cy="1648004"/>
          </a:xfrm>
        </p:grpSpPr>
        <p:sp>
          <p:nvSpPr>
            <p:cNvPr id="8" name="Freeform 8"/>
            <p:cNvSpPr/>
            <p:nvPr/>
          </p:nvSpPr>
          <p:spPr>
            <a:xfrm>
              <a:off x="0" y="0"/>
              <a:ext cx="3757133" cy="1647952"/>
            </a:xfrm>
            <a:custGeom>
              <a:avLst/>
              <a:gdLst/>
              <a:ahLst/>
              <a:cxnLst/>
              <a:rect l="l" t="t" r="r" b="b"/>
              <a:pathLst>
                <a:path w="3757133" h="1647952">
                  <a:moveTo>
                    <a:pt x="0" y="0"/>
                  </a:moveTo>
                  <a:lnTo>
                    <a:pt x="3757133" y="0"/>
                  </a:lnTo>
                  <a:lnTo>
                    <a:pt x="3757133" y="1647952"/>
                  </a:lnTo>
                  <a:lnTo>
                    <a:pt x="0" y="1647952"/>
                  </a:lnTo>
                  <a:close/>
                </a:path>
              </a:pathLst>
            </a:custGeom>
            <a:solidFill>
              <a:srgbClr val="D5DBE5"/>
            </a:solidFill>
          </p:spPr>
          <p:txBody>
            <a:bodyPr/>
            <a:lstStyle/>
            <a:p>
              <a:endParaRPr lang="en-US"/>
            </a:p>
          </p:txBody>
        </p:sp>
      </p:grpSp>
      <p:sp>
        <p:nvSpPr>
          <p:cNvPr id="9" name="TextBox 9"/>
          <p:cNvSpPr txBox="1"/>
          <p:nvPr/>
        </p:nvSpPr>
        <p:spPr>
          <a:xfrm>
            <a:off x="3292689" y="6171824"/>
            <a:ext cx="2441558" cy="428244"/>
          </a:xfrm>
          <a:prstGeom prst="rect">
            <a:avLst/>
          </a:prstGeom>
        </p:spPr>
        <p:txBody>
          <a:bodyPr lIns="0" tIns="0" rIns="0" bIns="0" rtlCol="0" anchor="t">
            <a:spAutoFit/>
          </a:bodyPr>
          <a:lstStyle/>
          <a:p>
            <a:pPr algn="ctr">
              <a:lnSpc>
                <a:spcPts val="3348"/>
              </a:lnSpc>
            </a:pPr>
            <a:r>
              <a:rPr lang="en-US" sz="3100" spc="29"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1"/>
              </a:rPr>
              <a:t>Lighthearted</a:t>
            </a:r>
          </a:p>
        </p:txBody>
      </p:sp>
      <p:sp>
        <p:nvSpPr>
          <p:cNvPr id="12" name="TextBox 12"/>
          <p:cNvSpPr txBox="1"/>
          <p:nvPr/>
        </p:nvSpPr>
        <p:spPr>
          <a:xfrm>
            <a:off x="6418681" y="6185932"/>
            <a:ext cx="2441558" cy="423193"/>
          </a:xfrm>
          <a:prstGeom prst="rect">
            <a:avLst/>
          </a:prstGeom>
        </p:spPr>
        <p:txBody>
          <a:bodyPr lIns="0" tIns="0" rIns="0" bIns="0" rtlCol="0" anchor="t">
            <a:spAutoFit/>
          </a:bodyPr>
          <a:lstStyle/>
          <a:p>
            <a:pPr algn="ctr">
              <a:lnSpc>
                <a:spcPts val="3347"/>
              </a:lnSpc>
            </a:pPr>
            <a:r>
              <a:rPr lang="en-US" sz="3099" spc="29"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1"/>
              </a:rPr>
              <a:t>Serious</a:t>
            </a:r>
          </a:p>
        </p:txBody>
      </p:sp>
      <p:grpSp>
        <p:nvGrpSpPr>
          <p:cNvPr id="13" name="Group 13"/>
          <p:cNvGrpSpPr/>
          <p:nvPr/>
        </p:nvGrpSpPr>
        <p:grpSpPr>
          <a:xfrm>
            <a:off x="12390346" y="4145834"/>
            <a:ext cx="2804365" cy="1236003"/>
            <a:chOff x="0" y="0"/>
            <a:chExt cx="3739153" cy="1648004"/>
          </a:xfrm>
        </p:grpSpPr>
        <p:sp>
          <p:nvSpPr>
            <p:cNvPr id="14" name="Freeform 14"/>
            <p:cNvSpPr/>
            <p:nvPr/>
          </p:nvSpPr>
          <p:spPr>
            <a:xfrm>
              <a:off x="0" y="0"/>
              <a:ext cx="3739174" cy="1647952"/>
            </a:xfrm>
            <a:custGeom>
              <a:avLst/>
              <a:gdLst/>
              <a:ahLst/>
              <a:cxnLst/>
              <a:rect l="l" t="t" r="r" b="b"/>
              <a:pathLst>
                <a:path w="3739174" h="1647952">
                  <a:moveTo>
                    <a:pt x="0" y="0"/>
                  </a:moveTo>
                  <a:lnTo>
                    <a:pt x="3739174" y="0"/>
                  </a:lnTo>
                  <a:lnTo>
                    <a:pt x="3739174" y="1647952"/>
                  </a:lnTo>
                  <a:lnTo>
                    <a:pt x="0" y="1647952"/>
                  </a:lnTo>
                  <a:close/>
                </a:path>
              </a:pathLst>
            </a:custGeom>
            <a:solidFill>
              <a:srgbClr val="FFFFFF"/>
            </a:solidFill>
          </p:spPr>
          <p:txBody>
            <a:bodyPr/>
            <a:lstStyle/>
            <a:p>
              <a:endParaRPr lang="en-US"/>
            </a:p>
          </p:txBody>
        </p:sp>
      </p:grpSp>
      <p:sp>
        <p:nvSpPr>
          <p:cNvPr id="15" name="TextBox 15"/>
          <p:cNvSpPr txBox="1"/>
          <p:nvPr/>
        </p:nvSpPr>
        <p:spPr>
          <a:xfrm>
            <a:off x="12571750" y="4384725"/>
            <a:ext cx="2441558" cy="826770"/>
          </a:xfrm>
          <a:prstGeom prst="rect">
            <a:avLst/>
          </a:prstGeom>
        </p:spPr>
        <p:txBody>
          <a:bodyPr lIns="0" tIns="0" rIns="0" bIns="0" rtlCol="0" anchor="t">
            <a:spAutoFit/>
          </a:bodyPr>
          <a:lstStyle/>
          <a:p>
            <a:pPr algn="ctr">
              <a:lnSpc>
                <a:spcPts val="3240"/>
              </a:lnSpc>
            </a:pPr>
            <a:r>
              <a:rPr lang="en-US" sz="3000" spc="27" dirty="0">
                <a:solidFill>
                  <a:srgbClr val="113966"/>
                </a:solidFill>
                <a:latin typeface="Open Sans" panose="020B0606030504020204" pitchFamily="34" charset="0"/>
                <a:ea typeface="Open Sans" panose="020B0606030504020204" pitchFamily="34" charset="0"/>
                <a:cs typeface="Open Sans" panose="020B0606030504020204" pitchFamily="34" charset="0"/>
                <a:sym typeface="Open Sans 1"/>
              </a:rPr>
              <a:t>May be </a:t>
            </a:r>
          </a:p>
          <a:p>
            <a:pPr algn="ctr">
              <a:lnSpc>
                <a:spcPts val="3240"/>
              </a:lnSpc>
            </a:pPr>
            <a:r>
              <a:rPr lang="en-US" sz="3000" spc="28" dirty="0">
                <a:solidFill>
                  <a:srgbClr val="113966"/>
                </a:solidFill>
                <a:latin typeface="Open Sans" panose="020B0606030504020204" pitchFamily="34" charset="0"/>
                <a:ea typeface="Open Sans" panose="020B0606030504020204" pitchFamily="34" charset="0"/>
                <a:cs typeface="Open Sans" panose="020B0606030504020204" pitchFamily="34" charset="0"/>
                <a:sym typeface="Open Sans 1"/>
              </a:rPr>
              <a:t>self-written</a:t>
            </a:r>
          </a:p>
        </p:txBody>
      </p:sp>
      <p:grpSp>
        <p:nvGrpSpPr>
          <p:cNvPr id="16" name="Group 16"/>
          <p:cNvGrpSpPr/>
          <p:nvPr/>
        </p:nvGrpSpPr>
        <p:grpSpPr>
          <a:xfrm>
            <a:off x="9255372" y="5748894"/>
            <a:ext cx="5939340" cy="1236003"/>
            <a:chOff x="0" y="0"/>
            <a:chExt cx="7919119" cy="1648004"/>
          </a:xfrm>
        </p:grpSpPr>
        <p:sp>
          <p:nvSpPr>
            <p:cNvPr id="17" name="Freeform 17"/>
            <p:cNvSpPr/>
            <p:nvPr/>
          </p:nvSpPr>
          <p:spPr>
            <a:xfrm>
              <a:off x="0" y="0"/>
              <a:ext cx="7919131" cy="1647952"/>
            </a:xfrm>
            <a:custGeom>
              <a:avLst/>
              <a:gdLst/>
              <a:ahLst/>
              <a:cxnLst/>
              <a:rect l="l" t="t" r="r" b="b"/>
              <a:pathLst>
                <a:path w="7919131" h="1647952">
                  <a:moveTo>
                    <a:pt x="0" y="0"/>
                  </a:moveTo>
                  <a:lnTo>
                    <a:pt x="7919131" y="0"/>
                  </a:lnTo>
                  <a:lnTo>
                    <a:pt x="7919131" y="1647952"/>
                  </a:lnTo>
                  <a:lnTo>
                    <a:pt x="0" y="1647952"/>
                  </a:lnTo>
                  <a:close/>
                </a:path>
              </a:pathLst>
            </a:custGeom>
            <a:solidFill>
              <a:srgbClr val="D5DBE5"/>
            </a:solidFill>
          </p:spPr>
          <p:txBody>
            <a:bodyPr/>
            <a:lstStyle/>
            <a:p>
              <a:endParaRPr lang="en-US"/>
            </a:p>
          </p:txBody>
        </p:sp>
      </p:grpSp>
      <p:sp>
        <p:nvSpPr>
          <p:cNvPr id="18" name="TextBox 18"/>
          <p:cNvSpPr txBox="1"/>
          <p:nvPr/>
        </p:nvSpPr>
        <p:spPr>
          <a:xfrm>
            <a:off x="9207831" y="6181349"/>
            <a:ext cx="5639298" cy="418719"/>
          </a:xfrm>
          <a:prstGeom prst="rect">
            <a:avLst/>
          </a:prstGeom>
        </p:spPr>
        <p:txBody>
          <a:bodyPr lIns="0" tIns="0" rIns="0" bIns="0" rtlCol="0" anchor="t">
            <a:spAutoFit/>
          </a:bodyPr>
          <a:lstStyle/>
          <a:p>
            <a:pPr algn="ctr">
              <a:lnSpc>
                <a:spcPts val="3347"/>
              </a:lnSpc>
            </a:pPr>
            <a:r>
              <a:rPr lang="en-US" sz="3099" spc="29" dirty="0">
                <a:solidFill>
                  <a:srgbClr val="000000"/>
                </a:solidFill>
                <a:latin typeface="Open Sans 1"/>
                <a:ea typeface="Open Sans 1"/>
                <a:cs typeface="Open Sans 1"/>
                <a:sym typeface="Open Sans 1"/>
              </a:rPr>
              <a:t>Serious or lighthearted</a:t>
            </a:r>
          </a:p>
        </p:txBody>
      </p:sp>
      <p:sp>
        <p:nvSpPr>
          <p:cNvPr id="19" name="TextBox 19"/>
          <p:cNvSpPr txBox="1"/>
          <p:nvPr/>
        </p:nvSpPr>
        <p:spPr>
          <a:xfrm>
            <a:off x="9470574" y="7429500"/>
            <a:ext cx="3307314" cy="1269578"/>
          </a:xfrm>
          <a:prstGeom prst="rect">
            <a:avLst/>
          </a:prstGeom>
          <a:ln>
            <a:noFill/>
          </a:ln>
        </p:spPr>
        <p:txBody>
          <a:bodyPr wrap="square" lIns="0" tIns="0" rIns="0" bIns="0" rtlCol="0" anchor="t">
            <a:spAutoFit/>
          </a:bodyPr>
          <a:lstStyle/>
          <a:p>
            <a:pPr algn="l">
              <a:lnSpc>
                <a:spcPts val="3347"/>
              </a:lnSpc>
            </a:pPr>
            <a:r>
              <a:rPr lang="en-US" sz="2800" spc="27" dirty="0">
                <a:solidFill>
                  <a:srgbClr val="002060"/>
                </a:solidFill>
                <a:latin typeface="Open Sans 1"/>
                <a:ea typeface="Open Sans 1"/>
                <a:cs typeface="Open Sans 1"/>
                <a:sym typeface="Open Sans 1"/>
              </a:rPr>
              <a:t>2 speakers</a:t>
            </a:r>
          </a:p>
          <a:p>
            <a:pPr algn="l">
              <a:lnSpc>
                <a:spcPts val="3347"/>
              </a:lnSpc>
            </a:pPr>
            <a:r>
              <a:rPr lang="en-US" sz="2800" spc="29" dirty="0">
                <a:solidFill>
                  <a:srgbClr val="002060"/>
                </a:solidFill>
                <a:latin typeface="Open Sans 1"/>
                <a:ea typeface="Open Sans 1"/>
                <a:cs typeface="Open Sans 1"/>
                <a:sym typeface="Open Sans 1"/>
              </a:rPr>
              <a:t>1 speech</a:t>
            </a:r>
          </a:p>
          <a:p>
            <a:pPr algn="l">
              <a:lnSpc>
                <a:spcPts val="3347"/>
              </a:lnSpc>
            </a:pPr>
            <a:r>
              <a:rPr lang="en-US" sz="2800" spc="29" dirty="0">
                <a:solidFill>
                  <a:srgbClr val="002060"/>
                </a:solidFill>
                <a:latin typeface="Open Sans 1"/>
                <a:ea typeface="Open Sans 1"/>
                <a:cs typeface="Open Sans 1"/>
                <a:sym typeface="Open Sans 1"/>
              </a:rPr>
              <a:t>No </a:t>
            </a:r>
            <a:r>
              <a:rPr lang="en-US" sz="2800" spc="29"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1"/>
              </a:rPr>
              <a:t>direct</a:t>
            </a:r>
            <a:r>
              <a:rPr lang="en-US" sz="2800" spc="29" dirty="0">
                <a:solidFill>
                  <a:srgbClr val="002060"/>
                </a:solidFill>
                <a:latin typeface="Open Sans 1"/>
                <a:ea typeface="Open Sans 1"/>
                <a:cs typeface="Open Sans 1"/>
                <a:sym typeface="Open Sans 1"/>
              </a:rPr>
              <a:t> contact</a:t>
            </a:r>
          </a:p>
        </p:txBody>
      </p:sp>
      <p:sp>
        <p:nvSpPr>
          <p:cNvPr id="22" name="Arrow: Left-Right 21">
            <a:extLst>
              <a:ext uri="{FF2B5EF4-FFF2-40B4-BE49-F238E27FC236}">
                <a16:creationId xmlns:a16="http://schemas.microsoft.com/office/drawing/2014/main" id="{B96AB2A8-BC1F-9869-9301-213C014F112A}"/>
              </a:ext>
            </a:extLst>
          </p:cNvPr>
          <p:cNvSpPr/>
          <p:nvPr/>
        </p:nvSpPr>
        <p:spPr>
          <a:xfrm>
            <a:off x="3213846" y="4050482"/>
            <a:ext cx="9009529" cy="147145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C7C047E-CFD2-6F00-823F-89458411DCF2}"/>
              </a:ext>
            </a:extLst>
          </p:cNvPr>
          <p:cNvSpPr txBox="1"/>
          <p:nvPr/>
        </p:nvSpPr>
        <p:spPr>
          <a:xfrm>
            <a:off x="6003146" y="4474026"/>
            <a:ext cx="4424082"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dirty="0">
                <a:solidFill>
                  <a:schemeClr val="bg1"/>
                </a:solidFill>
                <a:ea typeface="Calibri"/>
                <a:cs typeface="Calibri"/>
              </a:rPr>
              <a:t>Should be plot based</a:t>
            </a:r>
            <a:endParaRPr lang="en-US" sz="3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p:cNvSpPr>
          <p:nvPr/>
        </p:nvSpPr>
        <p:spPr>
          <a:xfrm>
            <a:off x="3700" y="-38100"/>
            <a:ext cx="18284300" cy="10439400"/>
          </a:xfrm>
          <a:custGeom>
            <a:avLst/>
            <a:gdLst/>
            <a:ahLst/>
            <a:cxnLst/>
            <a:rect l="l" t="t" r="r" b="b"/>
            <a:pathLst>
              <a:path w="18284300" h="10289082">
                <a:moveTo>
                  <a:pt x="0" y="0"/>
                </a:moveTo>
                <a:lnTo>
                  <a:pt x="18284299" y="0"/>
                </a:lnTo>
                <a:lnTo>
                  <a:pt x="18284299" y="10289082"/>
                </a:lnTo>
                <a:lnTo>
                  <a:pt x="0" y="1028908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507323" y="2906487"/>
            <a:ext cx="3546702" cy="971420"/>
          </a:xfrm>
          <a:prstGeom prst="rect">
            <a:avLst/>
          </a:prstGeom>
        </p:spPr>
        <p:txBody>
          <a:bodyPr lIns="0" tIns="0" rIns="0" bIns="0" rtlCol="0" anchor="t">
            <a:spAutoFit/>
          </a:bodyPr>
          <a:lstStyle/>
          <a:p>
            <a:pPr algn="ctr">
              <a:lnSpc>
                <a:spcPts val="8640"/>
              </a:lnSpc>
            </a:pPr>
            <a:r>
              <a:rPr lang="en-US" sz="4800" dirty="0">
                <a:solidFill>
                  <a:srgbClr val="FFFFFF"/>
                </a:solidFill>
                <a:latin typeface="Times New Roman"/>
                <a:ea typeface="Times New Roman"/>
                <a:cs typeface="Times New Roman"/>
                <a:sym typeface="Times New Roman"/>
              </a:rPr>
              <a:t>Slam Poetry</a:t>
            </a:r>
          </a:p>
        </p:txBody>
      </p:sp>
      <p:sp>
        <p:nvSpPr>
          <p:cNvPr id="4" name="TextBox 4"/>
          <p:cNvSpPr txBox="1"/>
          <p:nvPr/>
        </p:nvSpPr>
        <p:spPr>
          <a:xfrm>
            <a:off x="1447800" y="5093950"/>
            <a:ext cx="16014004" cy="2664640"/>
          </a:xfrm>
          <a:prstGeom prst="rect">
            <a:avLst/>
          </a:prstGeom>
        </p:spPr>
        <p:txBody>
          <a:bodyPr wrap="square" lIns="0" tIns="0" rIns="0" bIns="0" rtlCol="0" anchor="t">
            <a:spAutoFit/>
          </a:bodyPr>
          <a:lstStyle/>
          <a:p>
            <a:pPr marL="633095" lvl="1" indent="-316230">
              <a:lnSpc>
                <a:spcPts val="525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A thematic expressionistic presentation of poetry</a:t>
            </a: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nSpc>
                <a:spcPts val="525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Poetry may be original, published, or a compilation of the two</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nSpc>
                <a:spcPts val="525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rPr>
              <a:t>Vocal variety with limited movement</a:t>
            </a: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095" lvl="1" indent="-316230" algn="l">
              <a:lnSpc>
                <a:spcPts val="525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Audience may participate with snapping and/or clapping</a:t>
            </a: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7401" y="0"/>
            <a:ext cx="18280599" cy="10287000"/>
          </a:xfrm>
          <a:custGeom>
            <a:avLst/>
            <a:gdLst/>
            <a:ahLst/>
            <a:cxnLst/>
            <a:rect l="l" t="t" r="r" b="b"/>
            <a:pathLst>
              <a:path w="18280599" h="10287000">
                <a:moveTo>
                  <a:pt x="0" y="0"/>
                </a:moveTo>
                <a:lnTo>
                  <a:pt x="18280599" y="0"/>
                </a:lnTo>
                <a:lnTo>
                  <a:pt x="18280599"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068438" y="1019175"/>
            <a:ext cx="14151124" cy="1238250"/>
          </a:xfrm>
          <a:prstGeom prst="rect">
            <a:avLst/>
          </a:prstGeom>
        </p:spPr>
        <p:txBody>
          <a:bodyPr lIns="0" tIns="0" rIns="0" bIns="0" rtlCol="0" anchor="t">
            <a:spAutoFit/>
          </a:bodyPr>
          <a:lstStyle/>
          <a:p>
            <a:pPr algn="ctr">
              <a:lnSpc>
                <a:spcPts val="9720"/>
              </a:lnSpc>
            </a:pPr>
            <a:r>
              <a:rPr lang="en-US" sz="8100">
                <a:solidFill>
                  <a:srgbClr val="EDCD97"/>
                </a:solidFill>
                <a:latin typeface="Hussar Bold"/>
                <a:ea typeface="Hussar Bold"/>
                <a:cs typeface="Hussar Bold"/>
                <a:sym typeface="Hussar Bold"/>
              </a:rPr>
              <a:t>JUDGES</a:t>
            </a:r>
          </a:p>
        </p:txBody>
      </p:sp>
      <p:sp>
        <p:nvSpPr>
          <p:cNvPr id="4" name="TextBox 4"/>
          <p:cNvSpPr txBox="1"/>
          <p:nvPr/>
        </p:nvSpPr>
        <p:spPr>
          <a:xfrm>
            <a:off x="1329620" y="2466427"/>
            <a:ext cx="15510580" cy="7766165"/>
          </a:xfrm>
          <a:prstGeom prst="rect">
            <a:avLst/>
          </a:prstGeom>
        </p:spPr>
        <p:txBody>
          <a:bodyPr wrap="square" lIns="0" tIns="0" rIns="0" bIns="0" rtlCol="0" anchor="t">
            <a:spAutoFit/>
          </a:bodyPr>
          <a:lstStyle/>
          <a:p>
            <a:pPr algn="ctr">
              <a:lnSpc>
                <a:spcPts val="13500"/>
              </a:lnSpc>
            </a:pPr>
            <a:r>
              <a:rPr lang="en-US" sz="9000" dirty="0">
                <a:solidFill>
                  <a:srgbClr val="EDCD97"/>
                </a:solidFill>
                <a:latin typeface="Open Sans" panose="020B0606030504020204" pitchFamily="34" charset="0"/>
                <a:ea typeface="Open Sans" panose="020B0606030504020204" pitchFamily="34" charset="0"/>
                <a:cs typeface="Open Sans" panose="020B0606030504020204" pitchFamily="34" charset="0"/>
                <a:sym typeface="Open Sans 1"/>
              </a:rPr>
              <a:t>You can do this!</a:t>
            </a:r>
            <a:endParaRPr lang="en-US" sz="3200" dirty="0">
              <a:solidFill>
                <a:srgbClr val="EDCD97"/>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717784" lvl="1" indent="-358892" algn="l">
              <a:lnSpc>
                <a:spcPts val="6300"/>
              </a:lnSpc>
              <a:buFont typeface="Arial"/>
              <a:buChar char="•"/>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Be responsive! You are the audience</a:t>
            </a:r>
          </a:p>
          <a:p>
            <a:pPr marL="717784" lvl="1" indent="-358892" algn="l">
              <a:lnSpc>
                <a:spcPts val="6300"/>
              </a:lnSpc>
              <a:buFont typeface="Arial"/>
              <a:buChar char="•"/>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Set aside personal bias and expertise</a:t>
            </a:r>
          </a:p>
          <a:p>
            <a:pPr marL="717784" lvl="1" indent="-358892" algn="l">
              <a:lnSpc>
                <a:spcPts val="6300"/>
              </a:lnSpc>
              <a:buFont typeface="Arial"/>
              <a:buChar char="•"/>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We want </a:t>
            </a:r>
            <a:r>
              <a:rPr lang="en-US" sz="3600" b="1"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your</a:t>
            </a: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 opinion!</a:t>
            </a:r>
          </a:p>
          <a:p>
            <a:pPr marL="1273292" lvl="3">
              <a:lnSpc>
                <a:spcPts val="6300"/>
              </a:lnSpc>
            </a:pPr>
            <a:r>
              <a:rPr lang="en-US" sz="3600" i="1" dirty="0">
                <a:solidFill>
                  <a:srgbClr val="EDCD97"/>
                </a:solidFill>
                <a:latin typeface="Open Sans" panose="020B0606030504020204" pitchFamily="34" charset="0"/>
                <a:ea typeface="Open Sans" panose="020B0606030504020204" pitchFamily="34" charset="0"/>
                <a:cs typeface="Open Sans" panose="020B0606030504020204" pitchFamily="34" charset="0"/>
                <a:sym typeface="Open Sans 1"/>
              </a:rPr>
              <a:t>Please, don’t consult with other judges or audience members</a:t>
            </a:r>
          </a:p>
          <a:p>
            <a:pPr marL="717784" lvl="1" indent="-358892" algn="l">
              <a:lnSpc>
                <a:spcPts val="6300"/>
              </a:lnSpc>
              <a:buFont typeface="Arial"/>
              <a:buChar char="•"/>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Give feedback that will motivate and educate</a:t>
            </a:r>
          </a:p>
          <a:p>
            <a:pPr marL="1273292" lvl="3">
              <a:lnSpc>
                <a:spcPts val="6300"/>
              </a:lnSpc>
              <a:defRPr/>
            </a:pPr>
            <a:r>
              <a:rPr kumimoji="0" lang="en-US" sz="3600" b="0" i="1" u="none" strike="noStrike" kern="1200" cap="none" spc="0" normalizeH="0" baseline="0" noProof="0" dirty="0">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1"/>
              </a:rPr>
              <a:t>Don’t discuss speech content with speakers </a:t>
            </a:r>
          </a:p>
          <a:p>
            <a:pPr marL="358892" lvl="1" algn="l">
              <a:lnSpc>
                <a:spcPts val="6300"/>
              </a:lnSpc>
            </a:pPr>
            <a:endParaRPr lang="en-US" sz="3600" dirty="0">
              <a:solidFill>
                <a:srgbClr val="FFFFFF"/>
              </a:solidFill>
              <a:latin typeface="Open Sans 1"/>
              <a:ea typeface="Open Sans 1"/>
              <a:cs typeface="Open Sans 1"/>
              <a:sym typeface="Open Sans 1"/>
            </a:endParaRPr>
          </a:p>
          <a:p>
            <a:pPr marL="358892" lvl="1" indent="-179446" algn="l">
              <a:lnSpc>
                <a:spcPts val="2520"/>
              </a:lnSpc>
            </a:pPr>
            <a:endParaRPr lang="en-US" sz="4200" dirty="0">
              <a:solidFill>
                <a:srgbClr val="FFFFFF"/>
              </a:solidFill>
              <a:latin typeface="Open Sans 1"/>
              <a:ea typeface="Open Sans 1"/>
              <a:cs typeface="Open Sans 1"/>
              <a:sym typeface="Open Sans 1"/>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7401" y="0"/>
            <a:ext cx="18280599" cy="10401300"/>
          </a:xfrm>
          <a:custGeom>
            <a:avLst/>
            <a:gdLst/>
            <a:ahLst/>
            <a:cxnLst/>
            <a:rect l="l" t="t" r="r" b="b"/>
            <a:pathLst>
              <a:path w="18280599" h="10287000">
                <a:moveTo>
                  <a:pt x="0" y="0"/>
                </a:moveTo>
                <a:lnTo>
                  <a:pt x="18280599" y="0"/>
                </a:lnTo>
                <a:lnTo>
                  <a:pt x="18280599"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676400" y="2232963"/>
            <a:ext cx="12686083" cy="551433"/>
          </a:xfrm>
          <a:prstGeom prst="rect">
            <a:avLst/>
          </a:prstGeom>
        </p:spPr>
        <p:txBody>
          <a:bodyPr wrap="square" lIns="0" tIns="0" rIns="0" bIns="0" rtlCol="0" anchor="t">
            <a:spAutoFit/>
          </a:bodyPr>
          <a:lstStyle/>
          <a:p>
            <a:pPr algn="l">
              <a:lnSpc>
                <a:spcPts val="4320"/>
              </a:lnSpc>
            </a:pPr>
            <a:r>
              <a:rPr lang="en-US" sz="3600">
                <a:solidFill>
                  <a:srgbClr val="FFFFFF"/>
                </a:solidFill>
                <a:latin typeface="Open Sans 1"/>
                <a:ea typeface="Open Sans 1"/>
                <a:cs typeface="Open Sans 1"/>
                <a:sym typeface="Open Sans 1"/>
              </a:rPr>
              <a:t>Sit at assigned judge table and turn off your phone</a:t>
            </a:r>
          </a:p>
        </p:txBody>
      </p:sp>
      <p:sp>
        <p:nvSpPr>
          <p:cNvPr id="4" name="TextBox 4"/>
          <p:cNvSpPr txBox="1"/>
          <p:nvPr/>
        </p:nvSpPr>
        <p:spPr>
          <a:xfrm>
            <a:off x="1676400" y="3529983"/>
            <a:ext cx="14860167" cy="1102866"/>
          </a:xfrm>
          <a:prstGeom prst="rect">
            <a:avLst/>
          </a:prstGeom>
        </p:spPr>
        <p:txBody>
          <a:bodyPr wrap="square" lIns="0" tIns="0" rIns="0" bIns="0" rtlCol="0" anchor="t">
            <a:spAutoFit/>
          </a:bodyPr>
          <a:lstStyle/>
          <a:p>
            <a:pPr algn="l">
              <a:lnSpc>
                <a:spcPts val="4320"/>
              </a:lnSpc>
            </a:pPr>
            <a:r>
              <a:rPr lang="en-US" sz="3600">
                <a:solidFill>
                  <a:srgbClr val="FFFFFF"/>
                </a:solidFill>
                <a:latin typeface="Open Sans 1"/>
                <a:ea typeface="Open Sans 1"/>
                <a:cs typeface="Open Sans 1"/>
                <a:sym typeface="Open Sans 1"/>
              </a:rPr>
              <a:t>Wait for all the judges before starting the round</a:t>
            </a:r>
          </a:p>
          <a:p>
            <a:pPr algn="l">
              <a:lnSpc>
                <a:spcPts val="4320"/>
              </a:lnSpc>
            </a:pPr>
            <a:r>
              <a:rPr lang="en-US" sz="3600">
                <a:solidFill>
                  <a:srgbClr val="FFFFFF"/>
                </a:solidFill>
                <a:latin typeface="Open Sans 1"/>
                <a:ea typeface="Open Sans 1"/>
                <a:cs typeface="Open Sans 1"/>
                <a:sym typeface="Open Sans 1"/>
              </a:rPr>
              <a:t>Audience members may come and go between speakers</a:t>
            </a:r>
          </a:p>
        </p:txBody>
      </p:sp>
      <p:sp>
        <p:nvSpPr>
          <p:cNvPr id="5" name="TextBox 5"/>
          <p:cNvSpPr txBox="1"/>
          <p:nvPr/>
        </p:nvSpPr>
        <p:spPr>
          <a:xfrm>
            <a:off x="1676400" y="5654152"/>
            <a:ext cx="16306799" cy="551433"/>
          </a:xfrm>
          <a:prstGeom prst="rect">
            <a:avLst/>
          </a:prstGeom>
        </p:spPr>
        <p:txBody>
          <a:bodyPr wrap="square" lIns="0" tIns="0" rIns="0" bIns="0" rtlCol="0" anchor="t">
            <a:spAutoFit/>
          </a:bodyPr>
          <a:lstStyle/>
          <a:p>
            <a:pPr algn="l">
              <a:lnSpc>
                <a:spcPts val="4320"/>
              </a:lnSpc>
            </a:pPr>
            <a:r>
              <a:rPr lang="en-US" sz="3600">
                <a:solidFill>
                  <a:srgbClr val="FFFFFF"/>
                </a:solidFill>
                <a:latin typeface="Open Sans 1"/>
                <a:ea typeface="Open Sans 1"/>
                <a:cs typeface="Open Sans 1"/>
                <a:sym typeface="Open Sans 1"/>
              </a:rPr>
              <a:t>Head Judge controls the timer (facing competitor) and confirms penalties</a:t>
            </a:r>
          </a:p>
        </p:txBody>
      </p:sp>
      <p:sp>
        <p:nvSpPr>
          <p:cNvPr id="6" name="TextBox 6"/>
          <p:cNvSpPr txBox="1"/>
          <p:nvPr/>
        </p:nvSpPr>
        <p:spPr>
          <a:xfrm>
            <a:off x="1676400" y="7164834"/>
            <a:ext cx="14259752" cy="1102866"/>
          </a:xfrm>
          <a:prstGeom prst="rect">
            <a:avLst/>
          </a:prstGeom>
        </p:spPr>
        <p:txBody>
          <a:bodyPr wrap="square" lIns="0" tIns="0" rIns="0" bIns="0" rtlCol="0" anchor="t">
            <a:spAutoFit/>
          </a:bodyPr>
          <a:lstStyle/>
          <a:p>
            <a:pPr algn="l">
              <a:lnSpc>
                <a:spcPts val="4320"/>
              </a:lnSpc>
            </a:pPr>
            <a:r>
              <a:rPr lang="en-US" sz="3600">
                <a:solidFill>
                  <a:srgbClr val="FFFFFF"/>
                </a:solidFill>
                <a:latin typeface="Open Sans 1"/>
                <a:ea typeface="Open Sans 1"/>
                <a:cs typeface="Open Sans 1"/>
                <a:sym typeface="Open Sans 1"/>
              </a:rPr>
              <a:t>Stay until every competitor has presented</a:t>
            </a:r>
          </a:p>
          <a:p>
            <a:pPr lvl="1">
              <a:lnSpc>
                <a:spcPts val="4320"/>
              </a:lnSpc>
            </a:pPr>
            <a:r>
              <a:rPr lang="en-US" sz="3600" i="1">
                <a:solidFill>
                  <a:srgbClr val="EDCD96"/>
                </a:solidFill>
                <a:latin typeface="Open Sans 1 Italics"/>
                <a:ea typeface="Open Sans 1 Italics"/>
                <a:cs typeface="Open Sans 1 Italics"/>
                <a:sym typeface="Open Sans 1 Italics"/>
              </a:rPr>
              <a:t>Competitors may speak out of listed order (</a:t>
            </a:r>
            <a:r>
              <a:rPr lang="en-US" sz="3600" i="1" err="1">
                <a:solidFill>
                  <a:srgbClr val="EDCD96"/>
                </a:solidFill>
                <a:latin typeface="Open Sans 1 Italics"/>
                <a:ea typeface="Open Sans 1 Italics"/>
                <a:cs typeface="Open Sans 1 Italics"/>
                <a:sym typeface="Open Sans 1 Italics"/>
              </a:rPr>
              <a:t>Extemp</a:t>
            </a:r>
            <a:r>
              <a:rPr lang="en-US" sz="3600" i="1">
                <a:solidFill>
                  <a:srgbClr val="EDCD96"/>
                </a:solidFill>
                <a:latin typeface="Open Sans 1 Italics"/>
                <a:ea typeface="Open Sans 1 Italics"/>
                <a:cs typeface="Open Sans 1 Italics"/>
                <a:sym typeface="Open Sans 1 Italics"/>
              </a:rPr>
              <a:t> is an exception)</a:t>
            </a:r>
          </a:p>
        </p:txBody>
      </p:sp>
      <p:sp>
        <p:nvSpPr>
          <p:cNvPr id="8" name="TextBox 7">
            <a:extLst>
              <a:ext uri="{FF2B5EF4-FFF2-40B4-BE49-F238E27FC236}">
                <a16:creationId xmlns:a16="http://schemas.microsoft.com/office/drawing/2014/main" id="{09E5BF06-0F0B-19C3-7ACE-7D04056330E6}"/>
              </a:ext>
            </a:extLst>
          </p:cNvPr>
          <p:cNvSpPr txBox="1"/>
          <p:nvPr/>
        </p:nvSpPr>
        <p:spPr>
          <a:xfrm>
            <a:off x="1676400" y="9194292"/>
            <a:ext cx="13868400" cy="630942"/>
          </a:xfrm>
          <a:prstGeom prst="rect">
            <a:avLst/>
          </a:prstGeom>
          <a:noFill/>
        </p:spPr>
        <p:txBody>
          <a:bodyPr wrap="square" lIns="91440" tIns="45720" rIns="91440" bIns="45720" rtlCol="0" anchor="t">
            <a:spAutoFit/>
          </a:bodyPr>
          <a:lstStyle/>
          <a:p>
            <a:r>
              <a:rPr lang="en-US" sz="3500">
                <a:solidFill>
                  <a:schemeClr val="bg1"/>
                </a:solidFill>
                <a:latin typeface="Open Sans"/>
                <a:ea typeface="Open Sans"/>
                <a:cs typeface="Open Sans"/>
              </a:rPr>
              <a:t>After the round, complete your ballot in the Judge Hospitality area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p:cNvSpPr>
          <p:nvPr/>
        </p:nvSpPr>
        <p:spPr>
          <a:xfrm>
            <a:off x="-163285" y="-38100"/>
            <a:ext cx="18451286" cy="10325100"/>
          </a:xfrm>
          <a:custGeom>
            <a:avLst/>
            <a:gdLst/>
            <a:ahLst/>
            <a:cxnLst/>
            <a:rect l="l" t="t" r="r" b="b"/>
            <a:pathLst>
              <a:path w="18280599" h="10287000">
                <a:moveTo>
                  <a:pt x="0" y="0"/>
                </a:moveTo>
                <a:lnTo>
                  <a:pt x="18280599" y="0"/>
                </a:lnTo>
                <a:lnTo>
                  <a:pt x="18280599"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42229" y="6030864"/>
            <a:ext cx="2378110" cy="1102866"/>
          </a:xfrm>
          <a:prstGeom prst="rect">
            <a:avLst/>
          </a:prstGeom>
        </p:spPr>
        <p:txBody>
          <a:bodyPr lIns="0" tIns="0" rIns="0" bIns="0" rtlCol="0" anchor="t">
            <a:spAutoFit/>
          </a:bodyPr>
          <a:lstStyle/>
          <a:p>
            <a:pPr algn="l">
              <a:lnSpc>
                <a:spcPts val="4320"/>
              </a:lnSpc>
            </a:pPr>
            <a:r>
              <a:rPr lang="en-US" sz="36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2 Italics"/>
              </a:rPr>
              <a:t>Check for conflicts</a:t>
            </a:r>
          </a:p>
        </p:txBody>
      </p:sp>
      <p:sp>
        <p:nvSpPr>
          <p:cNvPr id="4" name="TextBox 4"/>
          <p:cNvSpPr txBox="1"/>
          <p:nvPr/>
        </p:nvSpPr>
        <p:spPr>
          <a:xfrm>
            <a:off x="3036048" y="8898756"/>
            <a:ext cx="5706399" cy="1021242"/>
          </a:xfrm>
          <a:prstGeom prst="rect">
            <a:avLst/>
          </a:prstGeom>
        </p:spPr>
        <p:txBody>
          <a:bodyPr lIns="0" tIns="0" rIns="0" bIns="0" rtlCol="0" anchor="t">
            <a:spAutoFit/>
          </a:bodyPr>
          <a:lstStyle/>
          <a:p>
            <a:pPr algn="ctr">
              <a:lnSpc>
                <a:spcPts val="4320"/>
              </a:lnSpc>
            </a:pPr>
            <a:r>
              <a:rPr lang="en-US" sz="36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Bold"/>
              </a:rPr>
              <a:t>Tabulation Ballot/Rules:</a:t>
            </a:r>
          </a:p>
          <a:p>
            <a:pPr algn="ctr">
              <a:lnSpc>
                <a:spcPts val="3779"/>
              </a:lnSpc>
            </a:pPr>
            <a:r>
              <a:rPr lang="en-US" sz="315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Rank the room</a:t>
            </a:r>
          </a:p>
        </p:txBody>
      </p:sp>
      <p:sp>
        <p:nvSpPr>
          <p:cNvPr id="5" name="TextBox 5"/>
          <p:cNvSpPr txBox="1"/>
          <p:nvPr/>
        </p:nvSpPr>
        <p:spPr>
          <a:xfrm>
            <a:off x="8807002" y="8857123"/>
            <a:ext cx="8329472" cy="1021242"/>
          </a:xfrm>
          <a:prstGeom prst="rect">
            <a:avLst/>
          </a:prstGeom>
        </p:spPr>
        <p:txBody>
          <a:bodyPr lIns="0" tIns="0" rIns="0" bIns="0" rtlCol="0" anchor="t">
            <a:spAutoFit/>
          </a:bodyPr>
          <a:lstStyle/>
          <a:p>
            <a:pPr algn="ctr">
              <a:lnSpc>
                <a:spcPts val="4320"/>
              </a:lnSpc>
            </a:pPr>
            <a:r>
              <a:rPr lang="en-US" sz="36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Bold"/>
              </a:rPr>
              <a:t>Student Ballots:</a:t>
            </a:r>
          </a:p>
          <a:p>
            <a:pPr algn="ctr">
              <a:lnSpc>
                <a:spcPts val="3779"/>
              </a:lnSpc>
            </a:pPr>
            <a:r>
              <a:rPr lang="en-US" sz="315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Evaluate the speech and provide feedback</a:t>
            </a:r>
          </a:p>
        </p:txBody>
      </p:sp>
      <p:sp>
        <p:nvSpPr>
          <p:cNvPr id="6" name="AutoShape 6"/>
          <p:cNvSpPr/>
          <p:nvPr/>
        </p:nvSpPr>
        <p:spPr>
          <a:xfrm flipV="1">
            <a:off x="2631799" y="6872353"/>
            <a:ext cx="1316246" cy="0"/>
          </a:xfrm>
          <a:prstGeom prst="line">
            <a:avLst/>
          </a:prstGeom>
          <a:ln w="47625" cap="rnd">
            <a:solidFill>
              <a:srgbClr val="9A1A1B"/>
            </a:solidFill>
            <a:prstDash val="solid"/>
            <a:headEnd type="none" w="sm" len="sm"/>
            <a:tailEnd type="triangle" w="lg" len="med"/>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699" y="0"/>
            <a:ext cx="18284300" cy="10289082"/>
          </a:xfrm>
          <a:custGeom>
            <a:avLst/>
            <a:gdLst/>
            <a:ahLst/>
            <a:cxnLst/>
            <a:rect l="l" t="t" r="r" b="b"/>
            <a:pathLst>
              <a:path w="18284300" h="10289082">
                <a:moveTo>
                  <a:pt x="0" y="0"/>
                </a:moveTo>
                <a:lnTo>
                  <a:pt x="18284299" y="0"/>
                </a:lnTo>
                <a:lnTo>
                  <a:pt x="18284299" y="10289082"/>
                </a:lnTo>
                <a:lnTo>
                  <a:pt x="0" y="1028908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368983" y="2443602"/>
            <a:ext cx="9092236" cy="5924699"/>
          </a:xfrm>
          <a:prstGeom prst="rect">
            <a:avLst/>
          </a:prstGeom>
        </p:spPr>
        <p:txBody>
          <a:bodyPr lIns="0" tIns="0" rIns="0" bIns="0" rtlCol="0" anchor="t">
            <a:spAutoFit/>
          </a:bodyPr>
          <a:lstStyle/>
          <a:p>
            <a:pPr marL="633095" lvl="1" indent="-316230"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Copy speaker, room, and round from Tab Ballot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230630" lvl="3">
              <a:lnSpc>
                <a:spcPts val="4200"/>
              </a:lnSpc>
            </a:pPr>
            <a:r>
              <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rPr>
              <a:t>Please use black or blue ink</a:t>
            </a: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pP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Judge = you!</a:t>
            </a: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Jot down the topic</a:t>
            </a: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Duration = length of speech</a:t>
            </a: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1230630" lvl="3">
              <a:lnSpc>
                <a:spcPts val="4200"/>
              </a:lnSpc>
              <a:defRPr/>
            </a:pPr>
            <a:r>
              <a:rPr kumimoji="0" lang="en-US" sz="3500" b="0" i="1" u="none" strike="noStrike" kern="1200" cap="none" spc="0" normalizeH="0" baseline="0" noProof="0" dirty="0">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1"/>
              </a:rPr>
              <a:t>No minimum time limits</a:t>
            </a:r>
            <a:endParaRPr lang="en-US" sz="3500" b="0" i="1" u="none" strike="noStrike" kern="1200" cap="none" spc="0" normalizeH="0" baseline="0" noProof="0" dirty="0">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33095" lvl="1" indent="-316230" algn="l">
              <a:lnSpc>
                <a:spcPts val="4200"/>
              </a:lnSpc>
              <a:buFont typeface="Arial"/>
              <a:buChar char="•"/>
            </a:pPr>
            <a:endParaRPr lang="en-US" sz="3500" dirty="0">
              <a:solidFill>
                <a:srgbClr val="FFFFFF"/>
              </a:solidFill>
              <a:latin typeface="Open Sans 1"/>
              <a:ea typeface="Open Sans 1"/>
              <a:cs typeface="Open Sans 1"/>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AutoShape 3"/>
          <p:cNvSpPr/>
          <p:nvPr/>
        </p:nvSpPr>
        <p:spPr>
          <a:xfrm>
            <a:off x="8458200" y="5421085"/>
            <a:ext cx="2857500" cy="16329"/>
          </a:xfrm>
          <a:prstGeom prst="line">
            <a:avLst/>
          </a:prstGeom>
          <a:ln w="47625" cap="rnd">
            <a:solidFill>
              <a:srgbClr val="9A1A1B"/>
            </a:solidFill>
            <a:prstDash val="solid"/>
            <a:headEnd type="none" w="sm" len="sm"/>
            <a:tailEnd type="triangle" w="lg" len="med"/>
          </a:ln>
        </p:spPr>
        <p:txBody>
          <a:bodyPr/>
          <a:lstStyle/>
          <a:p>
            <a:endParaRPr lang="en-US"/>
          </a:p>
        </p:txBody>
      </p:sp>
      <p:sp>
        <p:nvSpPr>
          <p:cNvPr id="4" name="TextBox 4"/>
          <p:cNvSpPr txBox="1"/>
          <p:nvPr/>
        </p:nvSpPr>
        <p:spPr>
          <a:xfrm>
            <a:off x="917037" y="2990457"/>
            <a:ext cx="8226963" cy="3231654"/>
          </a:xfrm>
          <a:prstGeom prst="rect">
            <a:avLst/>
          </a:prstGeom>
        </p:spPr>
        <p:txBody>
          <a:bodyPr wrap="square" lIns="0" tIns="0" rIns="0" bIns="0" rtlCol="0" anchor="t">
            <a:spAutoFit/>
          </a:bodyPr>
          <a:lstStyle/>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Use the ballot criteria to evaluate the speaker</a:t>
            </a: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Note unique criteria for specific speech events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97122" y="2558699"/>
            <a:ext cx="9092236" cy="7566174"/>
          </a:xfrm>
          <a:prstGeom prst="rect">
            <a:avLst/>
          </a:prstGeom>
        </p:spPr>
        <p:txBody>
          <a:bodyPr lIns="0" tIns="0" rIns="0" bIns="0" rtlCol="0" anchor="t">
            <a:spAutoFit/>
          </a:bodyPr>
          <a:lstStyle/>
          <a:p>
            <a:pPr algn="l">
              <a:lnSpc>
                <a:spcPts val="42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Rate the student’s performance on “Evaluate” scale</a:t>
            </a:r>
          </a:p>
          <a:p>
            <a:pPr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algn="l">
              <a:lnSpc>
                <a:spcPts val="4200"/>
              </a:lnSpc>
            </a:pPr>
            <a:r>
              <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rPr>
              <a:t>The numbers are not used by the tournament to determine points or ranking</a:t>
            </a: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endParaRPr>
          </a:p>
          <a:p>
            <a:pPr algn="l">
              <a:lnSpc>
                <a:spcPts val="4200"/>
              </a:lnSpc>
            </a:pP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endParaRPr>
          </a:p>
          <a:p>
            <a:pPr algn="l">
              <a:lnSpc>
                <a:spcPts val="4200"/>
              </a:lnSpc>
            </a:pP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endParaRPr>
          </a:p>
          <a:p>
            <a:pPr>
              <a:lnSpc>
                <a:spcPts val="42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Record any penalties</a:t>
            </a:r>
          </a:p>
          <a:p>
            <a:pPr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algn="l">
              <a:lnSpc>
                <a:spcPts val="4200"/>
              </a:lnSpc>
            </a:pPr>
            <a:r>
              <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rPr>
              <a:t>Confirm penalties with Head Judge</a:t>
            </a: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endParaRPr>
          </a:p>
          <a:p>
            <a:pPr algn="l">
              <a:lnSpc>
                <a:spcPts val="4200"/>
              </a:lnSpc>
            </a:pP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endParaRPr>
          </a:p>
          <a:p>
            <a:pPr marL="0" marR="0" lvl="0" indent="0" algn="ctr" defTabSz="914400" rtl="0" eaLnBrk="1" fontAlgn="auto" latinLnBrk="0" hangingPunct="1">
              <a:lnSpc>
                <a:spcPts val="432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1"/>
              </a:rPr>
              <a:t>If there are penalties, don’t circle student ranks - </a:t>
            </a:r>
            <a:r>
              <a:rPr lang="en-US" sz="3500" dirty="0">
                <a:solidFill>
                  <a:srgbClr val="EDCD97"/>
                </a:solidFill>
                <a:latin typeface="Open Sans" panose="020B0606030504020204" pitchFamily="34" charset="0"/>
                <a:ea typeface="Open Sans" panose="020B0606030504020204" pitchFamily="34" charset="0"/>
                <a:cs typeface="Open Sans" panose="020B0606030504020204" pitchFamily="34" charset="0"/>
                <a:sym typeface="Open Sans 1"/>
              </a:rPr>
              <a:t>a</a:t>
            </a:r>
            <a:r>
              <a:rPr kumimoji="0" lang="en-US" sz="3500" b="0" i="0" u="none" strike="noStrike" kern="1200" cap="none" spc="0" normalizeH="0" baseline="0" noProof="0" dirty="0" err="1">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1"/>
              </a:rPr>
              <a:t>llow</a:t>
            </a:r>
            <a:r>
              <a:rPr kumimoji="0" lang="en-US" sz="3500" b="0" i="0" u="none" strike="noStrike" kern="1200" cap="none" spc="0" normalizeH="0" baseline="0" noProof="0" dirty="0">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1"/>
              </a:rPr>
              <a:t> Ballot Return to assist you </a:t>
            </a:r>
            <a:endParaRPr lang="en-US" sz="3500" b="0" i="0" u="none" strike="noStrike" kern="1200" cap="none" spc="0" normalizeH="0" baseline="0" noProof="0" dirty="0">
              <a:ln>
                <a:noFill/>
              </a:ln>
              <a:solidFill>
                <a:srgbClr val="EDCD9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l">
              <a:lnSpc>
                <a:spcPts val="4200"/>
              </a:lnSpc>
            </a:pPr>
            <a:endParaRPr lang="en-US" sz="3500" i="1" dirty="0">
              <a:solidFill>
                <a:srgbClr val="EDCD96"/>
              </a:solidFill>
              <a:latin typeface="Open Sans 1 Italics"/>
              <a:ea typeface="Open Sans 1 Italics"/>
              <a:cs typeface="Open Sans 1 Italics"/>
              <a:sym typeface="Open Sans 1 Italics"/>
            </a:endParaRPr>
          </a:p>
        </p:txBody>
      </p:sp>
      <p:sp>
        <p:nvSpPr>
          <p:cNvPr id="4" name="AutoShape 4"/>
          <p:cNvSpPr/>
          <p:nvPr/>
        </p:nvSpPr>
        <p:spPr>
          <a:xfrm rot="31939">
            <a:off x="4695192" y="3424336"/>
            <a:ext cx="9226927" cy="0"/>
          </a:xfrm>
          <a:prstGeom prst="line">
            <a:avLst/>
          </a:prstGeom>
          <a:ln w="47625" cap="rnd">
            <a:solidFill>
              <a:srgbClr val="9A1A1B"/>
            </a:solidFill>
            <a:prstDash val="solid"/>
            <a:headEnd type="none" w="sm" len="sm"/>
            <a:tailEnd type="triangle" w="lg" len="med"/>
          </a:ln>
        </p:spPr>
        <p:txBody>
          <a:bodyPr/>
          <a:lstStyle/>
          <a:p>
            <a:endParaRPr lang="en-US"/>
          </a:p>
        </p:txBody>
      </p:sp>
      <p:sp>
        <p:nvSpPr>
          <p:cNvPr id="5" name="AutoShape 5"/>
          <p:cNvSpPr/>
          <p:nvPr/>
        </p:nvSpPr>
        <p:spPr>
          <a:xfrm flipV="1">
            <a:off x="8001000" y="7277100"/>
            <a:ext cx="2881780" cy="0"/>
          </a:xfrm>
          <a:prstGeom prst="line">
            <a:avLst/>
          </a:prstGeom>
          <a:ln w="47625" cap="rnd">
            <a:solidFill>
              <a:srgbClr val="9A1A1B"/>
            </a:solidFill>
            <a:prstDash val="solid"/>
            <a:headEnd type="none" w="sm" len="sm"/>
            <a:tailEnd type="triangle" w="lg" len="med"/>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127319" y="2443602"/>
            <a:ext cx="9092236" cy="6463308"/>
          </a:xfrm>
          <a:prstGeom prst="rect">
            <a:avLst/>
          </a:prstGeom>
        </p:spPr>
        <p:txBody>
          <a:bodyPr lIns="0" tIns="0" rIns="0" bIns="0" rtlCol="0" anchor="t">
            <a:spAutoFit/>
          </a:bodyPr>
          <a:lstStyle/>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In the comments section:</a:t>
            </a: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1090613" lvl="2" indent="-316706">
              <a:lnSpc>
                <a:spcPts val="42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	Provide feedback:</a:t>
            </a:r>
          </a:p>
          <a:p>
            <a:pPr marL="1090613" lvl="2" indent="-316706">
              <a:lnSpc>
                <a:spcPts val="42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		</a:t>
            </a:r>
            <a:r>
              <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rPr>
              <a:t>What worked</a:t>
            </a:r>
          </a:p>
          <a:p>
            <a:pPr marL="1090613" lvl="2" indent="-316706">
              <a:lnSpc>
                <a:spcPts val="4200"/>
              </a:lnSpc>
            </a:pPr>
            <a:r>
              <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rPr>
              <a:t>		What didn’t</a:t>
            </a:r>
          </a:p>
          <a:p>
            <a:pPr marL="633413" lvl="1" indent="-316706" algn="l">
              <a:lnSpc>
                <a:spcPts val="4200"/>
              </a:lnSpc>
            </a:pPr>
            <a:endPar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You are given 2 minutes between speakers to jot down your initial thoughts</a:t>
            </a: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You will have more time to complete your ballots after the round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descr="A blue rectangular object with a black border  Description automatically generated"/>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0062084" y="1718268"/>
            <a:ext cx="5948824" cy="7038870"/>
          </a:xfrm>
          <a:custGeom>
            <a:avLst/>
            <a:gdLst/>
            <a:ahLst/>
            <a:cxnLst/>
            <a:rect l="l" t="t" r="r" b="b"/>
            <a:pathLst>
              <a:path w="5948824" h="7038870">
                <a:moveTo>
                  <a:pt x="0" y="0"/>
                </a:moveTo>
                <a:lnTo>
                  <a:pt x="5948824" y="0"/>
                </a:lnTo>
                <a:lnTo>
                  <a:pt x="5948824" y="7038870"/>
                </a:lnTo>
                <a:lnTo>
                  <a:pt x="0" y="7038870"/>
                </a:lnTo>
                <a:lnTo>
                  <a:pt x="0" y="0"/>
                </a:lnTo>
                <a:close/>
              </a:path>
            </a:pathLst>
          </a:custGeom>
          <a:blipFill>
            <a:blip r:embed="rId4"/>
            <a:stretch>
              <a:fillRect r="-6"/>
            </a:stretch>
          </a:blipFill>
        </p:spPr>
        <p:txBody>
          <a:bodyPr/>
          <a:lstStyle/>
          <a:p>
            <a:endParaRPr lang="en-US"/>
          </a:p>
        </p:txBody>
      </p:sp>
      <p:sp>
        <p:nvSpPr>
          <p:cNvPr id="4" name="TextBox 4"/>
          <p:cNvSpPr txBox="1"/>
          <p:nvPr/>
        </p:nvSpPr>
        <p:spPr>
          <a:xfrm>
            <a:off x="1028700" y="781406"/>
            <a:ext cx="9359881" cy="1228725"/>
          </a:xfrm>
          <a:prstGeom prst="rect">
            <a:avLst/>
          </a:prstGeom>
        </p:spPr>
        <p:txBody>
          <a:bodyPr lIns="0" tIns="0" rIns="0" bIns="0" rtlCol="0" anchor="t">
            <a:spAutoFit/>
          </a:bodyPr>
          <a:lstStyle/>
          <a:p>
            <a:pPr algn="l">
              <a:lnSpc>
                <a:spcPts val="9601"/>
              </a:lnSpc>
            </a:pPr>
            <a:r>
              <a:rPr lang="en-US" sz="8001">
                <a:solidFill>
                  <a:srgbClr val="EDCD97"/>
                </a:solidFill>
                <a:latin typeface="Hussar Bold"/>
                <a:ea typeface="Hussar Bold"/>
                <a:cs typeface="Hussar Bold"/>
                <a:sym typeface="Hussar Bold"/>
              </a:rPr>
              <a:t>ORDERING</a:t>
            </a:r>
          </a:p>
        </p:txBody>
      </p:sp>
      <p:sp>
        <p:nvSpPr>
          <p:cNvPr id="5" name="TextBox 5"/>
          <p:cNvSpPr txBox="1"/>
          <p:nvPr/>
        </p:nvSpPr>
        <p:spPr>
          <a:xfrm>
            <a:off x="1734329" y="3612479"/>
            <a:ext cx="7458922" cy="1600200"/>
          </a:xfrm>
          <a:prstGeom prst="rect">
            <a:avLst/>
          </a:prstGeom>
        </p:spPr>
        <p:txBody>
          <a:bodyPr lIns="0" tIns="0" rIns="0" bIns="0" rtlCol="0" anchor="t">
            <a:spAutoFit/>
          </a:bodyPr>
          <a:lstStyle/>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Stack ballots to order speakers</a:t>
            </a:r>
          </a:p>
          <a:p>
            <a:pPr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Consider order without penalty</a:t>
            </a:r>
          </a:p>
        </p:txBody>
      </p:sp>
      <p:sp>
        <p:nvSpPr>
          <p:cNvPr id="6" name="TextBox 6"/>
          <p:cNvSpPr txBox="1"/>
          <p:nvPr/>
        </p:nvSpPr>
        <p:spPr>
          <a:xfrm>
            <a:off x="13914345" y="2247900"/>
            <a:ext cx="1859055" cy="361950"/>
          </a:xfrm>
          <a:prstGeom prst="rect">
            <a:avLst/>
          </a:prstGeom>
        </p:spPr>
        <p:txBody>
          <a:bodyPr lIns="0" tIns="0" rIns="0" bIns="0" rtlCol="0" anchor="t">
            <a:spAutoFit/>
          </a:bodyPr>
          <a:lstStyle/>
          <a:p>
            <a:pPr algn="l">
              <a:lnSpc>
                <a:spcPts val="2520"/>
              </a:lnSpc>
            </a:pPr>
            <a:r>
              <a:rPr lang="en-US" sz="2100" b="1">
                <a:solidFill>
                  <a:srgbClr val="000000"/>
                </a:solidFill>
                <a:latin typeface="Arial Bold"/>
                <a:ea typeface="Arial Bold"/>
                <a:cs typeface="Arial Bold"/>
                <a:sym typeface="Arial Bold"/>
              </a:rPr>
              <a:t>Mark Twain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descr="A blue rectangular object with a black border  Description automatically generated"/>
          <p:cNvSpPr>
            <a:spLocks/>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790131"/>
            <a:ext cx="7884743" cy="1228725"/>
          </a:xfrm>
          <a:prstGeom prst="rect">
            <a:avLst/>
          </a:prstGeom>
        </p:spPr>
        <p:txBody>
          <a:bodyPr lIns="0" tIns="0" rIns="0" bIns="0" rtlCol="0" anchor="t">
            <a:spAutoFit/>
          </a:bodyPr>
          <a:lstStyle/>
          <a:p>
            <a:pPr algn="l">
              <a:lnSpc>
                <a:spcPts val="9600"/>
              </a:lnSpc>
            </a:pPr>
            <a:r>
              <a:rPr lang="en-US" sz="8000">
                <a:solidFill>
                  <a:srgbClr val="EDCD97"/>
                </a:solidFill>
                <a:latin typeface="Hussar Bold"/>
                <a:ea typeface="Hussar Bold"/>
                <a:cs typeface="Hussar Bold"/>
                <a:sym typeface="Hussar Bold"/>
              </a:rPr>
              <a:t>ORDERING</a:t>
            </a:r>
          </a:p>
        </p:txBody>
      </p:sp>
      <p:sp>
        <p:nvSpPr>
          <p:cNvPr id="5" name="TextBox 5"/>
          <p:cNvSpPr txBox="1"/>
          <p:nvPr/>
        </p:nvSpPr>
        <p:spPr>
          <a:xfrm>
            <a:off x="674067" y="4191000"/>
            <a:ext cx="8594008" cy="3161571"/>
          </a:xfrm>
          <a:prstGeom prst="rect">
            <a:avLst/>
          </a:prstGeom>
        </p:spPr>
        <p:txBody>
          <a:bodyPr lIns="0" tIns="0" rIns="0" bIns="0" rtlCol="0" anchor="t">
            <a:spAutoFit/>
          </a:bodyPr>
          <a:lstStyle/>
          <a:p>
            <a:pPr marL="380048" lvl="1" indent="-190024" algn="l">
              <a:lnSpc>
                <a:spcPts val="2520"/>
              </a:lnSpc>
            </a:pPr>
            <a:endParaRPr lang="en-US" sz="3500" dirty="0">
              <a:solidFill>
                <a:srgbClr val="FFFFFF"/>
              </a:solidFill>
              <a:latin typeface="Open Sans 1"/>
              <a:ea typeface="Open Sans 1"/>
              <a:cs typeface="Open Sans 1"/>
              <a:sym typeface="Open Sans 1"/>
            </a:endParaRPr>
          </a:p>
          <a:p>
            <a:pPr marL="380048" lvl="1" indent="-190024" algn="l">
              <a:lnSpc>
                <a:spcPts val="2520"/>
              </a:lnSpc>
            </a:pPr>
            <a:endParaRPr lang="en-US" sz="3500" dirty="0">
              <a:solidFill>
                <a:srgbClr val="FFFFFF"/>
              </a:solidFill>
              <a:latin typeface="Open Sans 1"/>
              <a:ea typeface="Open Sans 1"/>
              <a:cs typeface="Open Sans 1"/>
              <a:sym typeface="Open Sans 1"/>
            </a:endParaRPr>
          </a:p>
          <a:p>
            <a:pPr marL="760095" lvl="1" indent="-380048" algn="l">
              <a:lnSpc>
                <a:spcPts val="504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Consider order without penalty</a:t>
            </a:r>
          </a:p>
          <a:p>
            <a:pPr marL="760095" lvl="1" indent="-380048" algn="l">
              <a:lnSpc>
                <a:spcPts val="5040"/>
              </a:lnSpc>
              <a:buFont typeface="Arial"/>
              <a:buChar char="•"/>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380047" lvl="1" algn="l">
              <a:lnSpc>
                <a:spcPts val="5040"/>
              </a:lnSpc>
            </a:pPr>
            <a:r>
              <a:rPr lang="en-US" sz="3500" dirty="0">
                <a:solidFill>
                  <a:srgbClr val="EDCD97"/>
                </a:solidFill>
                <a:latin typeface="Open Sans" panose="020B0606030504020204" pitchFamily="34" charset="0"/>
                <a:ea typeface="Open Sans" panose="020B0606030504020204" pitchFamily="34" charset="0"/>
                <a:cs typeface="Open Sans" panose="020B0606030504020204" pitchFamily="34" charset="0"/>
                <a:sym typeface="Open Sans 1"/>
              </a:rPr>
              <a:t>After stacking, you have a general idea of your ranking</a:t>
            </a:r>
          </a:p>
        </p:txBody>
      </p:sp>
      <p:sp>
        <p:nvSpPr>
          <p:cNvPr id="10" name="TextBox 10"/>
          <p:cNvSpPr txBox="1"/>
          <p:nvPr/>
        </p:nvSpPr>
        <p:spPr>
          <a:xfrm>
            <a:off x="13869002" y="2897912"/>
            <a:ext cx="2329950" cy="266700"/>
          </a:xfrm>
          <a:prstGeom prst="rect">
            <a:avLst/>
          </a:prstGeom>
        </p:spPr>
        <p:txBody>
          <a:bodyPr lIns="0" tIns="0" rIns="0" bIns="0" rtlCol="0" anchor="t">
            <a:spAutoFit/>
          </a:bodyPr>
          <a:lstStyle/>
          <a:p>
            <a:pPr algn="l">
              <a:lnSpc>
                <a:spcPts val="1800"/>
              </a:lnSpc>
            </a:pPr>
            <a:r>
              <a:rPr lang="en-US" sz="1500" b="1">
                <a:solidFill>
                  <a:srgbClr val="000000"/>
                </a:solidFill>
                <a:latin typeface="Arial Bold"/>
                <a:ea typeface="Arial Bold"/>
                <a:cs typeface="Arial Bold"/>
                <a:sym typeface="Arial Bold"/>
              </a:rPr>
              <a:t>Mark Twain</a:t>
            </a:r>
          </a:p>
        </p:txBody>
      </p:sp>
      <p:pic>
        <p:nvPicPr>
          <p:cNvPr id="12" name="Picture 11" descr="A close-up of a form&#10;&#10;Description automatically generated">
            <a:extLst>
              <a:ext uri="{FF2B5EF4-FFF2-40B4-BE49-F238E27FC236}">
                <a16:creationId xmlns:a16="http://schemas.microsoft.com/office/drawing/2014/main" id="{536277A0-1649-DC1D-0778-6FC2ACFB6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4122" y="670255"/>
            <a:ext cx="5441001" cy="7041490"/>
          </a:xfrm>
          <a:prstGeom prst="rect">
            <a:avLst/>
          </a:prstGeom>
          <a:ln>
            <a:solidFill>
              <a:schemeClr val="tx1"/>
            </a:solidFill>
          </a:ln>
        </p:spPr>
      </p:pic>
      <p:pic>
        <p:nvPicPr>
          <p:cNvPr id="8" name="Picture 7" descr="A close-up of a form&#10;&#10;Description automatically generated">
            <a:extLst>
              <a:ext uri="{FF2B5EF4-FFF2-40B4-BE49-F238E27FC236}">
                <a16:creationId xmlns:a16="http://schemas.microsoft.com/office/drawing/2014/main" id="{FE6245F0-3C69-A68E-6C9E-67EC02330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946" y="1498110"/>
            <a:ext cx="5382751" cy="6966106"/>
          </a:xfrm>
          <a:prstGeom prst="rect">
            <a:avLst/>
          </a:prstGeom>
          <a:ln>
            <a:solidFill>
              <a:schemeClr val="tx1"/>
            </a:solidFill>
          </a:ln>
        </p:spPr>
      </p:pic>
      <p:sp>
        <p:nvSpPr>
          <p:cNvPr id="9" name="Freeform 9"/>
          <p:cNvSpPr/>
          <p:nvPr/>
        </p:nvSpPr>
        <p:spPr>
          <a:xfrm>
            <a:off x="9625033" y="2334118"/>
            <a:ext cx="5944114" cy="7041490"/>
          </a:xfrm>
          <a:custGeom>
            <a:avLst/>
            <a:gdLst/>
            <a:ahLst/>
            <a:cxnLst/>
            <a:rect l="l" t="t" r="r" b="b"/>
            <a:pathLst>
              <a:path w="5944114" h="7041490">
                <a:moveTo>
                  <a:pt x="0" y="0"/>
                </a:moveTo>
                <a:lnTo>
                  <a:pt x="5944114" y="0"/>
                </a:lnTo>
                <a:lnTo>
                  <a:pt x="5944114" y="7041491"/>
                </a:lnTo>
                <a:lnTo>
                  <a:pt x="0" y="7041491"/>
                </a:lnTo>
                <a:lnTo>
                  <a:pt x="0" y="0"/>
                </a:lnTo>
                <a:close/>
              </a:path>
            </a:pathLst>
          </a:custGeom>
          <a:blipFill>
            <a:blip r:embed="rId6"/>
            <a:stretch>
              <a:fillRect/>
            </a:stretch>
          </a:blipFill>
          <a:ln w="9525" cap="sq">
            <a:solidFill>
              <a:srgbClr val="000000"/>
            </a:solidFill>
            <a:prstDash val="solid"/>
            <a:miter/>
          </a:ln>
        </p:spPr>
        <p:txBody>
          <a:bodyPr/>
          <a:lstStyle/>
          <a:p>
            <a:endParaRPr lang="en-US"/>
          </a:p>
        </p:txBody>
      </p:sp>
      <p:sp>
        <p:nvSpPr>
          <p:cNvPr id="14" name="TextBox 13">
            <a:extLst>
              <a:ext uri="{FF2B5EF4-FFF2-40B4-BE49-F238E27FC236}">
                <a16:creationId xmlns:a16="http://schemas.microsoft.com/office/drawing/2014/main" id="{4740B160-CDD1-4A84-A682-51EC4A99F60E}"/>
              </a:ext>
            </a:extLst>
          </p:cNvPr>
          <p:cNvSpPr txBox="1"/>
          <p:nvPr/>
        </p:nvSpPr>
        <p:spPr>
          <a:xfrm>
            <a:off x="13462641" y="2819363"/>
            <a:ext cx="1420586" cy="369332"/>
          </a:xfrm>
          <a:prstGeom prst="rect">
            <a:avLst/>
          </a:prstGeom>
          <a:noFill/>
        </p:spPr>
        <p:txBody>
          <a:bodyPr wrap="square" rtlCol="0">
            <a:spAutoFit/>
          </a:bodyPr>
          <a:lstStyle/>
          <a:p>
            <a:r>
              <a:rPr lang="en-US" b="1"/>
              <a:t>Mark Twain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descr="A close-up of a blue screen  Description automatically generated"/>
          <p:cNvSpPr/>
          <p:nvPr/>
        </p:nvSpPr>
        <p:spPr>
          <a:xfrm>
            <a:off x="3700" y="476524"/>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62000" y="439132"/>
            <a:ext cx="17183014" cy="2128788"/>
          </a:xfrm>
          <a:prstGeom prst="rect">
            <a:avLst/>
          </a:prstGeom>
        </p:spPr>
        <p:txBody>
          <a:bodyPr lIns="0" tIns="0" rIns="0" bIns="0" rtlCol="0" anchor="t">
            <a:spAutoFit/>
          </a:bodyPr>
          <a:lstStyle/>
          <a:p>
            <a:pPr algn="l">
              <a:lnSpc>
                <a:spcPts val="8280"/>
              </a:lnSpc>
            </a:pPr>
            <a:r>
              <a:rPr lang="en-US" sz="6900" dirty="0">
                <a:solidFill>
                  <a:srgbClr val="1D3964"/>
                </a:solidFill>
                <a:latin typeface="Hussar Bold"/>
                <a:ea typeface="Hussar Bold"/>
                <a:cs typeface="Hussar Bold"/>
                <a:sym typeface="Hussar Bold"/>
              </a:rPr>
              <a:t>After  you  hear  all  the  speakers…</a:t>
            </a:r>
          </a:p>
          <a:p>
            <a:pPr algn="l">
              <a:lnSpc>
                <a:spcPts val="8280"/>
              </a:lnSpc>
            </a:pPr>
            <a:endParaRPr lang="en-US" sz="6900" dirty="0">
              <a:solidFill>
                <a:srgbClr val="1D3964"/>
              </a:solidFill>
              <a:latin typeface="Hussar Bold"/>
              <a:ea typeface="Hussar Bold"/>
              <a:cs typeface="Hussar Bold"/>
              <a:sym typeface="Hussar Bold"/>
            </a:endParaRPr>
          </a:p>
        </p:txBody>
      </p:sp>
      <p:sp>
        <p:nvSpPr>
          <p:cNvPr id="4" name="TextBox 4"/>
          <p:cNvSpPr txBox="1"/>
          <p:nvPr/>
        </p:nvSpPr>
        <p:spPr>
          <a:xfrm>
            <a:off x="2141974" y="3017413"/>
            <a:ext cx="11802339" cy="487313"/>
          </a:xfrm>
          <a:prstGeom prst="rect">
            <a:avLst/>
          </a:prstGeom>
        </p:spPr>
        <p:txBody>
          <a:bodyPr lIns="0" tIns="0" rIns="0" bIns="0" rtlCol="0" anchor="t">
            <a:spAutoFit/>
          </a:bodyPr>
          <a:lstStyle/>
          <a:p>
            <a:pPr algn="l">
              <a:lnSpc>
                <a:spcPts val="378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Confirm</a:t>
            </a:r>
            <a:r>
              <a:rPr lang="en-US" sz="3500" dirty="0">
                <a:solidFill>
                  <a:srgbClr val="FFFFFF"/>
                </a:solidFill>
                <a:latin typeface="Open Sans 1"/>
                <a:ea typeface="Open Sans 1"/>
                <a:cs typeface="Open Sans 1"/>
                <a:sym typeface="Open Sans 1"/>
              </a:rPr>
              <a:t> any penalties with the Head Judge.</a:t>
            </a:r>
          </a:p>
        </p:txBody>
      </p:sp>
      <p:sp>
        <p:nvSpPr>
          <p:cNvPr id="5" name="TextBox 5"/>
          <p:cNvSpPr txBox="1"/>
          <p:nvPr/>
        </p:nvSpPr>
        <p:spPr>
          <a:xfrm>
            <a:off x="2141974" y="4301002"/>
            <a:ext cx="14642577" cy="1295400"/>
          </a:xfrm>
          <a:prstGeom prst="rect">
            <a:avLst/>
          </a:prstGeom>
        </p:spPr>
        <p:txBody>
          <a:bodyPr lIns="0" tIns="0" rIns="0" bIns="0" rtlCol="0" anchor="t">
            <a:spAutoFit/>
          </a:bodyPr>
          <a:lstStyle/>
          <a:p>
            <a:pPr algn="l">
              <a:lnSpc>
                <a:spcPts val="5250"/>
              </a:lnSpc>
            </a:pPr>
            <a:r>
              <a:rPr lang="en-US" sz="3500" dirty="0">
                <a:solidFill>
                  <a:srgbClr val="FFFFFF"/>
                </a:solidFill>
                <a:latin typeface="Open Sans 1"/>
                <a:ea typeface="Open Sans 1"/>
                <a:cs typeface="Open Sans 1"/>
                <a:sym typeface="Open Sans 1"/>
              </a:rPr>
              <a:t>Go to the Judge Hospitality area to finish your comments and complete </a:t>
            </a: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your</a:t>
            </a:r>
            <a:r>
              <a:rPr lang="en-US" sz="3500" dirty="0">
                <a:solidFill>
                  <a:srgbClr val="FFFFFF"/>
                </a:solidFill>
                <a:latin typeface="Open Sans 1"/>
                <a:ea typeface="Open Sans 1"/>
                <a:cs typeface="Open Sans 1"/>
                <a:sym typeface="Open Sans 1"/>
              </a:rPr>
              <a:t> ballots.</a:t>
            </a:r>
          </a:p>
        </p:txBody>
      </p:sp>
      <p:sp>
        <p:nvSpPr>
          <p:cNvPr id="6" name="TextBox 6"/>
          <p:cNvSpPr txBox="1"/>
          <p:nvPr/>
        </p:nvSpPr>
        <p:spPr>
          <a:xfrm>
            <a:off x="2141974" y="6495388"/>
            <a:ext cx="15117326" cy="487313"/>
          </a:xfrm>
          <a:prstGeom prst="rect">
            <a:avLst/>
          </a:prstGeom>
        </p:spPr>
        <p:txBody>
          <a:bodyPr lIns="0" tIns="0" rIns="0" bIns="0" rtlCol="0" anchor="t">
            <a:spAutoFit/>
          </a:bodyPr>
          <a:lstStyle/>
          <a:p>
            <a:pPr algn="l">
              <a:lnSpc>
                <a:spcPts val="3780"/>
              </a:lnSpc>
            </a:pPr>
            <a:r>
              <a:rPr lang="en-US" sz="3500" spc="32" dirty="0">
                <a:solidFill>
                  <a:srgbClr val="FFFFFF"/>
                </a:solidFill>
                <a:latin typeface="Open Sans 1"/>
                <a:ea typeface="Open Sans 1"/>
                <a:cs typeface="Open Sans 1"/>
                <a:sym typeface="Open Sans 1"/>
              </a:rPr>
              <a:t>Ask the Judge Orientation staff if you have any </a:t>
            </a:r>
            <a:r>
              <a:rPr lang="en-US" sz="3500" spc="32"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questions</a:t>
            </a:r>
            <a:r>
              <a:rPr lang="en-US" sz="3500" spc="32" dirty="0">
                <a:solidFill>
                  <a:srgbClr val="FFFFFF"/>
                </a:solidFill>
                <a:latin typeface="Open Sans 1"/>
                <a:ea typeface="Open Sans 1"/>
                <a:cs typeface="Open Sans 1"/>
                <a:sym typeface="Open Sans 1"/>
              </a:rPr>
              <a:t>.</a:t>
            </a:r>
          </a:p>
        </p:txBody>
      </p:sp>
      <p:sp>
        <p:nvSpPr>
          <p:cNvPr id="7" name="TextBox 7"/>
          <p:cNvSpPr txBox="1"/>
          <p:nvPr/>
        </p:nvSpPr>
        <p:spPr>
          <a:xfrm>
            <a:off x="1104857" y="8532019"/>
            <a:ext cx="16497300" cy="573362"/>
          </a:xfrm>
          <a:prstGeom prst="rect">
            <a:avLst/>
          </a:prstGeom>
        </p:spPr>
        <p:txBody>
          <a:bodyPr wrap="square" lIns="0" tIns="0" rIns="0" bIns="0" rtlCol="0" anchor="t">
            <a:spAutoFit/>
          </a:bodyPr>
          <a:lstStyle/>
          <a:p>
            <a:pPr>
              <a:lnSpc>
                <a:spcPts val="4698"/>
              </a:lnSpc>
            </a:pPr>
            <a:r>
              <a:rPr lang="en-US" sz="3600" b="1" i="1" spc="40" dirty="0">
                <a:solidFill>
                  <a:srgbClr val="FFC000"/>
                </a:solidFill>
                <a:latin typeface="Open Sans"/>
                <a:ea typeface="Open Sans"/>
                <a:cs typeface="Open Sans"/>
                <a:sym typeface="Open Sans 1 Bold Italics"/>
              </a:rPr>
              <a:t>Complete the Tabulation Ballot before circling rank on the Student Ballot.</a:t>
            </a:r>
            <a:endParaRPr lang="en-US" dirty="0">
              <a:sym typeface="Open Sans 1 Bold Itali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699" y="0"/>
            <a:ext cx="18284300" cy="10289082"/>
          </a:xfrm>
          <a:custGeom>
            <a:avLst/>
            <a:gdLst/>
            <a:ahLst/>
            <a:cxnLst/>
            <a:rect l="l" t="t" r="r" b="b"/>
            <a:pathLst>
              <a:path w="18284300" h="10289082">
                <a:moveTo>
                  <a:pt x="0" y="0"/>
                </a:moveTo>
                <a:lnTo>
                  <a:pt x="18284299" y="0"/>
                </a:lnTo>
                <a:lnTo>
                  <a:pt x="18284299" y="10289082"/>
                </a:lnTo>
                <a:lnTo>
                  <a:pt x="0" y="1028908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9683310" y="2605060"/>
            <a:ext cx="7825867" cy="4039567"/>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FFFFFF"/>
                </a:solidFill>
                <a:latin typeface="Open Sans 1"/>
                <a:ea typeface="Open Sans 1"/>
                <a:cs typeface="Open Sans 1"/>
                <a:sym typeface="Open Sans 1"/>
              </a:rPr>
              <a:t>Use Original Rank column to record speaker ranking based on how you ordered them</a:t>
            </a:r>
          </a:p>
          <a:p>
            <a:pPr marL="380047" lvl="1" indent="-190024" algn="l">
              <a:lnSpc>
                <a:spcPts val="2520"/>
              </a:lnSpc>
            </a:pPr>
            <a:endParaRPr lang="en-US" sz="3600">
              <a:solidFill>
                <a:srgbClr val="FFFFFF"/>
              </a:solidFill>
              <a:latin typeface="Open Sans 1"/>
              <a:ea typeface="Open Sans 1"/>
              <a:cs typeface="Open Sans 1"/>
              <a:sym typeface="Open Sans 1"/>
            </a:endParaRPr>
          </a:p>
          <a:p>
            <a:pPr marL="380047" lvl="1" indent="-190024" algn="l">
              <a:lnSpc>
                <a:spcPts val="2520"/>
              </a:lnSpc>
            </a:pPr>
            <a:endParaRPr lang="en-US" sz="3600">
              <a:solidFill>
                <a:srgbClr val="FFFFFF"/>
              </a:solidFill>
              <a:latin typeface="Open Sans 1"/>
              <a:ea typeface="Open Sans 1"/>
              <a:cs typeface="Open Sans 1"/>
              <a:sym typeface="Open Sans 1"/>
            </a:endParaRPr>
          </a:p>
          <a:p>
            <a:pPr marL="651510" lvl="1" indent="-325755" algn="l">
              <a:lnSpc>
                <a:spcPts val="4320"/>
              </a:lnSpc>
              <a:buFont typeface="Arial"/>
              <a:buChar char="•"/>
            </a:pPr>
            <a:r>
              <a:rPr lang="en-US" sz="3600">
                <a:solidFill>
                  <a:srgbClr val="FFFFFF"/>
                </a:solidFill>
                <a:latin typeface="Open Sans 1"/>
                <a:ea typeface="Open Sans 1"/>
                <a:cs typeface="Open Sans 1"/>
                <a:sym typeface="Open Sans 1"/>
              </a:rPr>
              <a:t>Number speakers from 1ˢᵗ to last</a:t>
            </a:r>
          </a:p>
          <a:p>
            <a:pPr marL="380047" lvl="1" indent="-190024" algn="l">
              <a:lnSpc>
                <a:spcPts val="2520"/>
              </a:lnSpc>
            </a:pPr>
            <a:endParaRPr lang="en-US" sz="3600">
              <a:solidFill>
                <a:srgbClr val="FFFFFF"/>
              </a:solidFill>
              <a:latin typeface="Open Sans 1"/>
              <a:ea typeface="Open Sans 1"/>
              <a:cs typeface="Open Sans 1"/>
              <a:sym typeface="Open Sans 1"/>
            </a:endParaRPr>
          </a:p>
          <a:p>
            <a:pPr marL="380047" lvl="1" indent="-190024" algn="l">
              <a:lnSpc>
                <a:spcPts val="2520"/>
              </a:lnSpc>
            </a:pPr>
            <a:endParaRPr lang="en-US" sz="3600">
              <a:solidFill>
                <a:srgbClr val="FFFFFF"/>
              </a:solidFill>
              <a:latin typeface="Open Sans 1"/>
              <a:ea typeface="Open Sans 1"/>
              <a:cs typeface="Open Sans 1"/>
              <a:sym typeface="Open Sans 1"/>
            </a:endParaRPr>
          </a:p>
          <a:p>
            <a:pPr marL="651510" lvl="1" indent="-325755" algn="l">
              <a:lnSpc>
                <a:spcPts val="4320"/>
              </a:lnSpc>
              <a:buFont typeface="Arial"/>
              <a:buChar char="•"/>
            </a:pPr>
            <a:r>
              <a:rPr lang="en-US" sz="3600">
                <a:solidFill>
                  <a:srgbClr val="FFFFFF"/>
                </a:solidFill>
                <a:latin typeface="Open Sans 1"/>
                <a:ea typeface="Open Sans 1"/>
                <a:cs typeface="Open Sans 1"/>
                <a:sym typeface="Open Sans 1"/>
              </a:rPr>
              <a:t>There can be no 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16943"/>
            <a:ext cx="18284300" cy="10494443"/>
          </a:xfrm>
          <a:custGeom>
            <a:avLst/>
            <a:gdLst/>
            <a:ahLst/>
            <a:cxnLst/>
            <a:rect l="l" t="t" r="r" b="b"/>
            <a:pathLst>
              <a:path w="18284300" h="10289082">
                <a:moveTo>
                  <a:pt x="0" y="0"/>
                </a:moveTo>
                <a:lnTo>
                  <a:pt x="18284300" y="0"/>
                </a:lnTo>
                <a:lnTo>
                  <a:pt x="18284300" y="10289081"/>
                </a:lnTo>
                <a:lnTo>
                  <a:pt x="0" y="10289081"/>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607484" y="4752211"/>
            <a:ext cx="7520700" cy="2577629"/>
          </a:xfrm>
          <a:prstGeom prst="rect">
            <a:avLst/>
          </a:prstGeom>
        </p:spPr>
        <p:txBody>
          <a:bodyPr lIns="0" tIns="0" rIns="0" bIns="0" rtlCol="0" anchor="t">
            <a:spAutoFit/>
          </a:bodyPr>
          <a:lstStyle/>
          <a:p>
            <a:pPr algn="l">
              <a:lnSpc>
                <a:spcPts val="6480"/>
              </a:lnSpc>
            </a:pPr>
            <a:r>
              <a:rPr lang="en-US" sz="5400">
                <a:solidFill>
                  <a:srgbClr val="FFFFFF"/>
                </a:solidFill>
                <a:latin typeface="Open Sans 1"/>
                <a:ea typeface="Open Sans 1"/>
                <a:cs typeface="Open Sans 1"/>
                <a:sym typeface="Open Sans 1"/>
              </a:rPr>
              <a:t>No penalties?</a:t>
            </a:r>
          </a:p>
          <a:p>
            <a:pPr algn="l">
              <a:lnSpc>
                <a:spcPts val="4320"/>
              </a:lnSpc>
            </a:pPr>
            <a:r>
              <a:rPr lang="en-US" sz="3600" i="1">
                <a:solidFill>
                  <a:srgbClr val="EDCD96"/>
                </a:solidFill>
                <a:latin typeface="Open Sans 1 Italics"/>
                <a:ea typeface="Open Sans 1 Italics"/>
                <a:cs typeface="Open Sans 1 Italics"/>
                <a:sym typeface="Open Sans 1 Italics"/>
              </a:rPr>
              <a:t>Carry forward to Final Rank</a:t>
            </a:r>
          </a:p>
          <a:p>
            <a:pPr algn="l">
              <a:lnSpc>
                <a:spcPts val="2520"/>
              </a:lnSpc>
            </a:pPr>
            <a:endParaRPr lang="en-US" sz="3600" i="1">
              <a:solidFill>
                <a:srgbClr val="EDCD96"/>
              </a:solidFill>
              <a:latin typeface="Open Sans 1 Italics"/>
              <a:ea typeface="Open Sans 1 Italics"/>
              <a:cs typeface="Open Sans 1 Italics"/>
              <a:sym typeface="Open Sans 1 Italics"/>
            </a:endParaRPr>
          </a:p>
          <a:p>
            <a:pPr algn="l">
              <a:lnSpc>
                <a:spcPts val="2520"/>
              </a:lnSpc>
            </a:pPr>
            <a:endParaRPr lang="en-US" sz="3600" i="1">
              <a:solidFill>
                <a:srgbClr val="EDCD96"/>
              </a:solidFill>
              <a:latin typeface="Open Sans 1 Italics"/>
              <a:ea typeface="Open Sans 1 Italics"/>
              <a:cs typeface="Open Sans 1 Italics"/>
              <a:sym typeface="Open Sans 1 Italics"/>
            </a:endParaRPr>
          </a:p>
          <a:p>
            <a:pPr algn="l">
              <a:lnSpc>
                <a:spcPts val="4320"/>
              </a:lnSpc>
            </a:pPr>
            <a:endParaRPr lang="en-US" sz="3600" i="1">
              <a:solidFill>
                <a:srgbClr val="EDCD96"/>
              </a:solidFill>
              <a:latin typeface="Open Sans 1 Italics"/>
              <a:ea typeface="Open Sans 1 Italics"/>
              <a:cs typeface="Open Sans 1 Italics"/>
              <a:sym typeface="Open Sans 1 Italics"/>
            </a:endParaRPr>
          </a:p>
        </p:txBody>
      </p:sp>
      <p:sp>
        <p:nvSpPr>
          <p:cNvPr id="4" name="Freeform 4" descr="A close-up of a tab  Description automatically generated"/>
          <p:cNvSpPr/>
          <p:nvPr/>
        </p:nvSpPr>
        <p:spPr>
          <a:xfrm>
            <a:off x="464484" y="321206"/>
            <a:ext cx="8679516" cy="9753272"/>
          </a:xfrm>
          <a:custGeom>
            <a:avLst/>
            <a:gdLst/>
            <a:ahLst/>
            <a:cxnLst/>
            <a:rect l="l" t="t" r="r" b="b"/>
            <a:pathLst>
              <a:path w="8679516" h="9753272">
                <a:moveTo>
                  <a:pt x="0" y="0"/>
                </a:moveTo>
                <a:lnTo>
                  <a:pt x="8679516" y="0"/>
                </a:lnTo>
                <a:lnTo>
                  <a:pt x="8679516" y="9753271"/>
                </a:lnTo>
                <a:lnTo>
                  <a:pt x="0" y="9753271"/>
                </a:lnTo>
                <a:lnTo>
                  <a:pt x="0" y="0"/>
                </a:lnTo>
                <a:close/>
              </a:path>
            </a:pathLst>
          </a:custGeom>
          <a:blipFill>
            <a:blip r:embed="rId4"/>
            <a:stretch>
              <a:fillRect l="-7758" t="-3439" r="-110783" b="-6000"/>
            </a:stretch>
          </a:blipFill>
        </p:spPr>
        <p:txBody>
          <a:bodyPr/>
          <a:lstStyle/>
          <a:p>
            <a:endParaRPr lang="en-US"/>
          </a:p>
        </p:txBody>
      </p:sp>
      <p:sp>
        <p:nvSpPr>
          <p:cNvPr id="5" name="Freeform 5"/>
          <p:cNvSpPr/>
          <p:nvPr/>
        </p:nvSpPr>
        <p:spPr>
          <a:xfrm>
            <a:off x="6248400" y="5081681"/>
            <a:ext cx="2685130" cy="562597"/>
          </a:xfrm>
          <a:custGeom>
            <a:avLst/>
            <a:gdLst/>
            <a:ahLst/>
            <a:cxnLst/>
            <a:rect l="l" t="t" r="r" b="b"/>
            <a:pathLst>
              <a:path w="2685130" h="562597">
                <a:moveTo>
                  <a:pt x="0" y="0"/>
                </a:moveTo>
                <a:lnTo>
                  <a:pt x="2685130" y="0"/>
                </a:lnTo>
                <a:lnTo>
                  <a:pt x="2685130" y="562597"/>
                </a:lnTo>
                <a:lnTo>
                  <a:pt x="0" y="562597"/>
                </a:lnTo>
                <a:lnTo>
                  <a:pt x="0" y="0"/>
                </a:lnTo>
                <a:close/>
              </a:path>
            </a:pathLst>
          </a:custGeom>
          <a:blipFill>
            <a:blip r:embed="rId5"/>
            <a:stretch>
              <a:fillRect l="-245715" t="-922490" r="-374434" b="-909628"/>
            </a:stretch>
          </a:blipFill>
        </p:spPr>
        <p:txBody>
          <a:bodyPr/>
          <a:lstStyle/>
          <a:p>
            <a:endParaRPr lang="en-US"/>
          </a:p>
        </p:txBody>
      </p:sp>
      <p:sp>
        <p:nvSpPr>
          <p:cNvPr id="6" name="AutoShape 6"/>
          <p:cNvSpPr/>
          <p:nvPr/>
        </p:nvSpPr>
        <p:spPr>
          <a:xfrm rot="161643" flipV="1">
            <a:off x="8933635" y="5367624"/>
            <a:ext cx="1625181" cy="42693"/>
          </a:xfrm>
          <a:prstGeom prst="line">
            <a:avLst/>
          </a:prstGeom>
          <a:ln w="47625" cap="rnd">
            <a:solidFill>
              <a:srgbClr val="9A1A1B"/>
            </a:solidFill>
            <a:prstDash val="solid"/>
            <a:headEnd type="none" w="sm" len="sm"/>
            <a:tailEnd type="triangle" w="lg" len="med"/>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0" y="53299"/>
            <a:ext cx="18284300" cy="10289082"/>
          </a:xfrm>
          <a:custGeom>
            <a:avLst/>
            <a:gdLst/>
            <a:ahLst/>
            <a:cxnLst/>
            <a:rect l="l" t="t" r="r" b="b"/>
            <a:pathLst>
              <a:path w="18284300" h="10289082">
                <a:moveTo>
                  <a:pt x="0" y="0"/>
                </a:moveTo>
                <a:lnTo>
                  <a:pt x="18284300" y="0"/>
                </a:lnTo>
                <a:lnTo>
                  <a:pt x="18284300" y="10289083"/>
                </a:lnTo>
                <a:lnTo>
                  <a:pt x="0" y="10289083"/>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675767" y="7546280"/>
            <a:ext cx="7520700" cy="1744580"/>
          </a:xfrm>
          <a:prstGeom prst="rect">
            <a:avLst/>
          </a:prstGeom>
        </p:spPr>
        <p:txBody>
          <a:bodyPr lIns="0" tIns="0" rIns="0" bIns="0" rtlCol="0" anchor="t">
            <a:spAutoFit/>
          </a:bodyPr>
          <a:lstStyle/>
          <a:p>
            <a:pPr algn="l">
              <a:lnSpc>
                <a:spcPts val="6480"/>
              </a:lnSpc>
            </a:pPr>
            <a:r>
              <a:rPr lang="en-US" sz="5400" dirty="0">
                <a:solidFill>
                  <a:srgbClr val="FFFFFF"/>
                </a:solidFill>
                <a:latin typeface="Open Sans 2"/>
                <a:ea typeface="Open Sans 2"/>
                <a:cs typeface="Open Sans 2"/>
                <a:sym typeface="Open Sans 2"/>
              </a:rPr>
              <a:t>With penalty:</a:t>
            </a:r>
            <a:endParaRPr lang="en-US" sz="3600" i="1" dirty="0">
              <a:solidFill>
                <a:srgbClr val="EDCD96"/>
              </a:solidFill>
              <a:latin typeface="Open Sans 2 Italics"/>
              <a:ea typeface="Open Sans 2 Italics"/>
              <a:cs typeface="Open Sans 2 Italics"/>
              <a:sym typeface="Open Sans 2 Italics"/>
            </a:endParaRPr>
          </a:p>
          <a:p>
            <a:pPr algn="l">
              <a:lnSpc>
                <a:spcPts val="4320"/>
              </a:lnSpc>
            </a:pPr>
            <a:r>
              <a:rPr lang="en-US" sz="36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2 Italics"/>
              </a:rPr>
              <a:t>Go</a:t>
            </a:r>
            <a:r>
              <a:rPr lang="en-US" sz="3600" i="1" dirty="0">
                <a:solidFill>
                  <a:srgbClr val="EDCD96"/>
                </a:solidFill>
                <a:latin typeface="Open Sans 2 Italics"/>
                <a:ea typeface="Open Sans 2 Italics"/>
                <a:cs typeface="Open Sans 2 Italics"/>
                <a:sym typeface="Open Sans 2 Italics"/>
              </a:rPr>
              <a:t> to Ballot Return for assistance</a:t>
            </a:r>
          </a:p>
          <a:p>
            <a:pPr algn="l">
              <a:lnSpc>
                <a:spcPts val="2520"/>
              </a:lnSpc>
            </a:pPr>
            <a:endParaRPr lang="en-US" sz="3600" i="1" dirty="0">
              <a:solidFill>
                <a:srgbClr val="EDCD96"/>
              </a:solidFill>
              <a:latin typeface="Open Sans 2 Italics"/>
              <a:ea typeface="Open Sans 2 Italics"/>
              <a:cs typeface="Open Sans 2 Italics"/>
              <a:sym typeface="Open Sans 2 Italics"/>
            </a:endParaRPr>
          </a:p>
        </p:txBody>
      </p:sp>
      <p:sp>
        <p:nvSpPr>
          <p:cNvPr id="4" name="Freeform 4" descr="A close-up of a tab  Description automatically generated"/>
          <p:cNvSpPr/>
          <p:nvPr/>
        </p:nvSpPr>
        <p:spPr>
          <a:xfrm>
            <a:off x="464484" y="321206"/>
            <a:ext cx="8679516" cy="9753272"/>
          </a:xfrm>
          <a:custGeom>
            <a:avLst/>
            <a:gdLst/>
            <a:ahLst/>
            <a:cxnLst/>
            <a:rect l="l" t="t" r="r" b="b"/>
            <a:pathLst>
              <a:path w="8679516" h="9753272">
                <a:moveTo>
                  <a:pt x="0" y="0"/>
                </a:moveTo>
                <a:lnTo>
                  <a:pt x="8679516" y="0"/>
                </a:lnTo>
                <a:lnTo>
                  <a:pt x="8679516" y="9753271"/>
                </a:lnTo>
                <a:lnTo>
                  <a:pt x="0" y="9753271"/>
                </a:lnTo>
                <a:lnTo>
                  <a:pt x="0" y="0"/>
                </a:lnTo>
                <a:close/>
              </a:path>
            </a:pathLst>
          </a:custGeom>
          <a:blipFill>
            <a:blip r:embed="rId4"/>
            <a:stretch>
              <a:fillRect l="-7758" t="-3439" r="-110783" b="-6000"/>
            </a:stretch>
          </a:blipFill>
        </p:spPr>
        <p:txBody>
          <a:bodyPr/>
          <a:lstStyle/>
          <a:p>
            <a:endParaRPr lang="en-US"/>
          </a:p>
        </p:txBody>
      </p:sp>
      <p:sp>
        <p:nvSpPr>
          <p:cNvPr id="5" name="Freeform 5" descr="A close-up of a tab  Description automatically generated"/>
          <p:cNvSpPr/>
          <p:nvPr/>
        </p:nvSpPr>
        <p:spPr>
          <a:xfrm>
            <a:off x="6904918" y="7929609"/>
            <a:ext cx="2717474" cy="1297595"/>
          </a:xfrm>
          <a:custGeom>
            <a:avLst/>
            <a:gdLst/>
            <a:ahLst/>
            <a:cxnLst/>
            <a:rect l="l" t="t" r="r" b="b"/>
            <a:pathLst>
              <a:path w="2717474" h="1297595">
                <a:moveTo>
                  <a:pt x="0" y="0"/>
                </a:moveTo>
                <a:lnTo>
                  <a:pt x="2717474" y="0"/>
                </a:lnTo>
                <a:lnTo>
                  <a:pt x="2717474" y="1297595"/>
                </a:lnTo>
                <a:lnTo>
                  <a:pt x="0" y="1297595"/>
                </a:lnTo>
                <a:lnTo>
                  <a:pt x="0" y="0"/>
                </a:lnTo>
                <a:close/>
              </a:path>
            </a:pathLst>
          </a:custGeom>
          <a:blipFill>
            <a:blip r:embed="rId3"/>
            <a:stretch>
              <a:fillRect l="-264200" t="-614714" r="-338441" b="-113339"/>
            </a:stretch>
          </a:blipFill>
        </p:spPr>
        <p:txBody>
          <a:bodyPr/>
          <a:lstStyle/>
          <a:p>
            <a:endParaRPr lang="en-US"/>
          </a:p>
        </p:txBody>
      </p:sp>
      <p:sp>
        <p:nvSpPr>
          <p:cNvPr id="6" name="AutoShape 6"/>
          <p:cNvSpPr/>
          <p:nvPr/>
        </p:nvSpPr>
        <p:spPr>
          <a:xfrm rot="161643">
            <a:off x="8509308" y="8771886"/>
            <a:ext cx="1823821" cy="0"/>
          </a:xfrm>
          <a:prstGeom prst="line">
            <a:avLst/>
          </a:prstGeom>
          <a:ln w="47625" cap="rnd">
            <a:solidFill>
              <a:srgbClr val="9A1A1B"/>
            </a:solidFill>
            <a:prstDash val="solid"/>
            <a:headEnd type="none" w="sm" len="sm"/>
            <a:tailEnd type="triangle" w="lg" len="med"/>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18790" y="3286064"/>
            <a:ext cx="9074649" cy="3398366"/>
          </a:xfrm>
          <a:prstGeom prst="rect">
            <a:avLst/>
          </a:prstGeom>
        </p:spPr>
        <p:txBody>
          <a:bodyPr lIns="0" tIns="0" rIns="0" bIns="0" rtlCol="0" anchor="t">
            <a:spAutoFit/>
          </a:bodyPr>
          <a:lstStyle/>
          <a:p>
            <a:pPr marL="651510" lvl="1" indent="-325755" algn="l">
              <a:lnSpc>
                <a:spcPts val="4320"/>
              </a:lnSpc>
              <a:buFont typeface="Arial"/>
              <a:buChar char="•"/>
            </a:pPr>
            <a:r>
              <a:rPr lang="en-US" sz="3600" dirty="0">
                <a:solidFill>
                  <a:srgbClr val="FFFFFF"/>
                </a:solidFill>
                <a:latin typeface="Open Sans 1"/>
                <a:ea typeface="Open Sans 1"/>
                <a:cs typeface="Open Sans 1"/>
                <a:sym typeface="Open Sans 1"/>
              </a:rPr>
              <a:t>Circle Final Rank numbers on individual ballot</a:t>
            </a:r>
          </a:p>
          <a:p>
            <a:pPr marL="651510" lvl="1" indent="-325755" algn="l">
              <a:lnSpc>
                <a:spcPts val="4320"/>
              </a:lnSpc>
            </a:pPr>
            <a:r>
              <a:rPr lang="en-US" sz="3600" i="1" dirty="0">
                <a:solidFill>
                  <a:srgbClr val="EDCD96"/>
                </a:solidFill>
                <a:latin typeface="Open Sans 1 Italics"/>
                <a:ea typeface="Open Sans 1 Italics"/>
                <a:cs typeface="Open Sans 1 Italics"/>
                <a:sym typeface="Open Sans 1 Italics"/>
              </a:rPr>
              <a:t>    For ranks 5-8 circle “5ᵗʰ Fifth &amp; Below”</a:t>
            </a:r>
          </a:p>
          <a:p>
            <a:pPr marL="380047" lvl="1" indent="-190024" algn="l">
              <a:lnSpc>
                <a:spcPts val="2520"/>
              </a:lnSpc>
            </a:pPr>
            <a:endParaRPr lang="en-US" sz="3600" i="1" dirty="0">
              <a:solidFill>
                <a:srgbClr val="EDCD96"/>
              </a:solidFill>
              <a:latin typeface="Open Sans 1 Italics"/>
              <a:ea typeface="Open Sans 1 Italics"/>
              <a:cs typeface="Open Sans 1 Italics"/>
              <a:sym typeface="Open Sans 1 Italics"/>
            </a:endParaRPr>
          </a:p>
          <a:p>
            <a:pPr marL="380047" lvl="1" indent="-190024" algn="l">
              <a:lnSpc>
                <a:spcPts val="2520"/>
              </a:lnSpc>
            </a:pPr>
            <a:endParaRPr lang="en-US" sz="36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endParaRPr>
          </a:p>
          <a:p>
            <a:pPr marL="651510" lvl="1" indent="-325755" algn="l">
              <a:lnSpc>
                <a:spcPts val="4320"/>
              </a:lnSpc>
              <a:buFont typeface="Arial"/>
              <a:buChar char="•"/>
            </a:pPr>
            <a:r>
              <a:rPr lang="en-US" sz="3600" dirty="0">
                <a:solidFill>
                  <a:srgbClr val="FFFFFF"/>
                </a:solidFill>
                <a:latin typeface="Open Sans 1"/>
                <a:ea typeface="Open Sans 1"/>
                <a:cs typeface="Open Sans 1"/>
                <a:sym typeface="Open Sans 1"/>
              </a:rPr>
              <a:t>Provide Reason for Ranking</a:t>
            </a:r>
          </a:p>
          <a:p>
            <a:pPr marL="651510" lvl="1" indent="-325755" algn="l">
              <a:lnSpc>
                <a:spcPts val="4320"/>
              </a:lnSpc>
            </a:pPr>
            <a:r>
              <a:rPr lang="en-US" sz="3600" i="1" dirty="0">
                <a:solidFill>
                  <a:srgbClr val="EDCD96"/>
                </a:solidFill>
                <a:latin typeface="Open Sans 1 Italics"/>
                <a:ea typeface="Open Sans 1 Italics"/>
                <a:cs typeface="Open Sans 1 Italics"/>
                <a:sym typeface="Open Sans 1 Italics"/>
              </a:rPr>
              <a:t>     Compare speakers within the round</a:t>
            </a:r>
          </a:p>
        </p:txBody>
      </p:sp>
      <p:sp>
        <p:nvSpPr>
          <p:cNvPr id="4" name="AutoShape 4"/>
          <p:cNvSpPr/>
          <p:nvPr/>
        </p:nvSpPr>
        <p:spPr>
          <a:xfrm>
            <a:off x="8153400" y="4109149"/>
            <a:ext cx="5171983" cy="3343275"/>
          </a:xfrm>
          <a:prstGeom prst="line">
            <a:avLst/>
          </a:prstGeom>
          <a:ln w="47625" cap="rnd">
            <a:solidFill>
              <a:srgbClr val="9A1A1B"/>
            </a:solidFill>
            <a:prstDash val="solid"/>
            <a:headEnd type="none" w="sm" len="sm"/>
            <a:tailEnd type="triangle" w="lg" len="med"/>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699" y="0"/>
            <a:ext cx="18284300" cy="10289082"/>
          </a:xfrm>
          <a:custGeom>
            <a:avLst/>
            <a:gdLst/>
            <a:ahLst/>
            <a:cxnLst/>
            <a:rect l="l" t="t" r="r" b="b"/>
            <a:pathLst>
              <a:path w="18284300" h="10289082">
                <a:moveTo>
                  <a:pt x="0" y="0"/>
                </a:moveTo>
                <a:lnTo>
                  <a:pt x="18284299" y="0"/>
                </a:lnTo>
                <a:lnTo>
                  <a:pt x="18284299" y="10289082"/>
                </a:lnTo>
                <a:lnTo>
                  <a:pt x="0" y="1028908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638146" y="122499"/>
            <a:ext cx="15000666" cy="795287"/>
          </a:xfrm>
          <a:prstGeom prst="rect">
            <a:avLst/>
          </a:prstGeom>
        </p:spPr>
        <p:txBody>
          <a:bodyPr lIns="0" tIns="0" rIns="0" bIns="0" rtlCol="0" anchor="t">
            <a:spAutoFit/>
          </a:bodyPr>
          <a:lstStyle/>
          <a:p>
            <a:pPr algn="l">
              <a:lnSpc>
                <a:spcPts val="5759"/>
              </a:lnSpc>
            </a:pPr>
            <a:r>
              <a:rPr lang="en-US" sz="4800" i="1">
                <a:solidFill>
                  <a:srgbClr val="1D3964"/>
                </a:solidFill>
                <a:latin typeface="Arvo Italics"/>
                <a:ea typeface="Arvo Italics"/>
                <a:cs typeface="Arvo Italics"/>
                <a:sym typeface="Arvo Italics"/>
              </a:rPr>
              <a:t>A few final reminders…</a:t>
            </a:r>
          </a:p>
        </p:txBody>
      </p:sp>
      <p:sp>
        <p:nvSpPr>
          <p:cNvPr id="4" name="TextBox 4"/>
          <p:cNvSpPr txBox="1"/>
          <p:nvPr/>
        </p:nvSpPr>
        <p:spPr>
          <a:xfrm>
            <a:off x="3726645" y="1916063"/>
            <a:ext cx="13485192" cy="1102866"/>
          </a:xfrm>
          <a:prstGeom prst="rect">
            <a:avLst/>
          </a:prstGeom>
        </p:spPr>
        <p:txBody>
          <a:bodyPr lIns="0" tIns="0" rIns="0" bIns="0" rtlCol="0" anchor="t">
            <a:spAutoFit/>
          </a:bodyPr>
          <a:lstStyle/>
          <a:p>
            <a:pPr algn="l">
              <a:lnSpc>
                <a:spcPts val="4320"/>
              </a:lnSpc>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Before judging, read the description, goal, and presentation rules on the back of your tabulation ballot </a:t>
            </a:r>
          </a:p>
        </p:txBody>
      </p:sp>
      <p:sp>
        <p:nvSpPr>
          <p:cNvPr id="5" name="TextBox 5"/>
          <p:cNvSpPr txBox="1"/>
          <p:nvPr/>
        </p:nvSpPr>
        <p:spPr>
          <a:xfrm>
            <a:off x="3734637" y="3746461"/>
            <a:ext cx="13485192" cy="1102866"/>
          </a:xfrm>
          <a:prstGeom prst="rect">
            <a:avLst/>
          </a:prstGeom>
        </p:spPr>
        <p:txBody>
          <a:bodyPr lIns="0" tIns="0" rIns="0" bIns="0" rtlCol="0" anchor="t">
            <a:spAutoFit/>
          </a:bodyPr>
          <a:lstStyle/>
          <a:p>
            <a:pPr>
              <a:lnSpc>
                <a:spcPts val="4320"/>
              </a:lnSpc>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If there are penalties, don’t circle student ranks until Ballot Return assists you</a:t>
            </a:r>
          </a:p>
        </p:txBody>
      </p:sp>
      <p:sp>
        <p:nvSpPr>
          <p:cNvPr id="6" name="TextBox 6"/>
          <p:cNvSpPr txBox="1"/>
          <p:nvPr/>
        </p:nvSpPr>
        <p:spPr>
          <a:xfrm>
            <a:off x="3704263" y="5586452"/>
            <a:ext cx="13485192" cy="1102866"/>
          </a:xfrm>
          <a:prstGeom prst="rect">
            <a:avLst/>
          </a:prstGeom>
        </p:spPr>
        <p:txBody>
          <a:bodyPr lIns="0" tIns="0" rIns="0" bIns="0" rtlCol="0" anchor="t">
            <a:spAutoFit/>
          </a:bodyPr>
          <a:lstStyle/>
          <a:p>
            <a:pPr algn="l">
              <a:lnSpc>
                <a:spcPts val="4320"/>
              </a:lnSpc>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Once ballots are complete, take them to Ballot Return and wait as they review them</a:t>
            </a:r>
          </a:p>
        </p:txBody>
      </p:sp>
      <p:sp>
        <p:nvSpPr>
          <p:cNvPr id="7" name="TextBox 7"/>
          <p:cNvSpPr txBox="1"/>
          <p:nvPr/>
        </p:nvSpPr>
        <p:spPr>
          <a:xfrm>
            <a:off x="3664298" y="7503175"/>
            <a:ext cx="13485192" cy="551433"/>
          </a:xfrm>
          <a:prstGeom prst="rect">
            <a:avLst/>
          </a:prstGeom>
        </p:spPr>
        <p:txBody>
          <a:bodyPr lIns="0" tIns="0" rIns="0" bIns="0" rtlCol="0" anchor="t">
            <a:spAutoFit/>
          </a:bodyPr>
          <a:lstStyle/>
          <a:p>
            <a:pPr algn="l">
              <a:lnSpc>
                <a:spcPts val="4320"/>
              </a:lnSpc>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Judge Orientation staff will be available for questions</a:t>
            </a:r>
          </a:p>
        </p:txBody>
      </p:sp>
      <p:sp>
        <p:nvSpPr>
          <p:cNvPr id="8" name="TextBox 8"/>
          <p:cNvSpPr txBox="1"/>
          <p:nvPr/>
        </p:nvSpPr>
        <p:spPr>
          <a:xfrm>
            <a:off x="3633924" y="8873178"/>
            <a:ext cx="13485192" cy="1102866"/>
          </a:xfrm>
          <a:prstGeom prst="rect">
            <a:avLst/>
          </a:prstGeom>
        </p:spPr>
        <p:txBody>
          <a:bodyPr lIns="0" tIns="0" rIns="0" bIns="0" rtlCol="0" anchor="t">
            <a:spAutoFit/>
          </a:bodyPr>
          <a:lstStyle/>
          <a:p>
            <a:pPr algn="l">
              <a:lnSpc>
                <a:spcPts val="4320"/>
              </a:lnSpc>
            </a:pPr>
            <a:r>
              <a:rPr lang="en-US"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Have fun and know that you are serving an educational role for each student!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3699" y="0"/>
            <a:ext cx="18284300" cy="10289082"/>
          </a:xfrm>
          <a:custGeom>
            <a:avLst/>
            <a:gdLst/>
            <a:ahLst/>
            <a:cxnLst/>
            <a:rect l="l" t="t" r="r" b="b"/>
            <a:pathLst>
              <a:path w="18284300" h="10289082">
                <a:moveTo>
                  <a:pt x="0" y="0"/>
                </a:moveTo>
                <a:lnTo>
                  <a:pt x="18284299" y="0"/>
                </a:lnTo>
                <a:lnTo>
                  <a:pt x="18284299" y="10289082"/>
                </a:lnTo>
                <a:lnTo>
                  <a:pt x="0" y="1028908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3103190" y="2232653"/>
            <a:ext cx="12113590" cy="820738"/>
          </a:xfrm>
          <a:prstGeom prst="rect">
            <a:avLst/>
          </a:prstGeom>
        </p:spPr>
        <p:txBody>
          <a:bodyPr lIns="0" tIns="0" rIns="0" bIns="0" rtlCol="0" anchor="t">
            <a:spAutoFit/>
          </a:bodyPr>
          <a:lstStyle/>
          <a:p>
            <a:pPr algn="ctr">
              <a:lnSpc>
                <a:spcPts val="3240"/>
              </a:lnSpc>
            </a:pPr>
            <a:r>
              <a:rPr lang="en-US" sz="30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“…trains Christian, homeschooled youth in speech and debate, in order to better communicate a biblical worldview.</a:t>
            </a:r>
          </a:p>
        </p:txBody>
      </p:sp>
      <p:sp>
        <p:nvSpPr>
          <p:cNvPr id="4" name="TextBox 4"/>
          <p:cNvSpPr txBox="1"/>
          <p:nvPr/>
        </p:nvSpPr>
        <p:spPr>
          <a:xfrm>
            <a:off x="1357518" y="7297023"/>
            <a:ext cx="2963198" cy="1231106"/>
          </a:xfrm>
          <a:prstGeom prst="rect">
            <a:avLst/>
          </a:prstGeom>
        </p:spPr>
        <p:txBody>
          <a:bodyPr lIns="0" tIns="0" rIns="0" bIns="0" rtlCol="0" anchor="t">
            <a:spAutoFit/>
          </a:bodyPr>
          <a:lstStyle/>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National </a:t>
            </a:r>
          </a:p>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speech &amp; debate league</a:t>
            </a:r>
          </a:p>
        </p:txBody>
      </p:sp>
      <p:sp>
        <p:nvSpPr>
          <p:cNvPr id="5" name="TextBox 5"/>
          <p:cNvSpPr txBox="1"/>
          <p:nvPr/>
        </p:nvSpPr>
        <p:spPr>
          <a:xfrm>
            <a:off x="5988666" y="7458479"/>
            <a:ext cx="2963198" cy="820738"/>
          </a:xfrm>
          <a:prstGeom prst="rect">
            <a:avLst/>
          </a:prstGeom>
        </p:spPr>
        <p:txBody>
          <a:bodyPr lIns="0" tIns="0" rIns="0" bIns="0" rtlCol="0" anchor="t">
            <a:spAutoFit/>
          </a:bodyPr>
          <a:lstStyle/>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Homeschool</a:t>
            </a:r>
            <a:r>
              <a:rPr lang="en-US" sz="2700">
                <a:solidFill>
                  <a:srgbClr val="FFFFFF"/>
                </a:solidFill>
                <a:latin typeface="Arvo"/>
                <a:ea typeface="Arvo"/>
                <a:cs typeface="Arvo"/>
                <a:sym typeface="Arvo"/>
              </a:rPr>
              <a:t> </a:t>
            </a: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students</a:t>
            </a:r>
          </a:p>
        </p:txBody>
      </p:sp>
      <p:sp>
        <p:nvSpPr>
          <p:cNvPr id="6" name="TextBox 6"/>
          <p:cNvSpPr txBox="1"/>
          <p:nvPr/>
        </p:nvSpPr>
        <p:spPr>
          <a:xfrm>
            <a:off x="9890852" y="7456881"/>
            <a:ext cx="2963198" cy="820738"/>
          </a:xfrm>
          <a:prstGeom prst="rect">
            <a:avLst/>
          </a:prstGeom>
        </p:spPr>
        <p:txBody>
          <a:bodyPr lIns="0" tIns="0" rIns="0" bIns="0" rtlCol="0" anchor="t">
            <a:spAutoFit/>
          </a:bodyPr>
          <a:lstStyle/>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Ages</a:t>
            </a:r>
          </a:p>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12 - 18</a:t>
            </a:r>
          </a:p>
        </p:txBody>
      </p:sp>
      <p:sp>
        <p:nvSpPr>
          <p:cNvPr id="7" name="TextBox 7"/>
          <p:cNvSpPr txBox="1"/>
          <p:nvPr/>
        </p:nvSpPr>
        <p:spPr>
          <a:xfrm>
            <a:off x="13996060" y="7293825"/>
            <a:ext cx="2963198" cy="1231106"/>
          </a:xfrm>
          <a:prstGeom prst="rect">
            <a:avLst/>
          </a:prstGeom>
        </p:spPr>
        <p:txBody>
          <a:bodyPr lIns="0" tIns="0" rIns="0" bIns="0" rtlCol="0" anchor="t">
            <a:spAutoFit/>
          </a:bodyPr>
          <a:lstStyle/>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100+</a:t>
            </a:r>
          </a:p>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tournaments </a:t>
            </a:r>
          </a:p>
          <a:p>
            <a:pPr algn="ctr">
              <a:lnSpc>
                <a:spcPts val="3240"/>
              </a:lnSpc>
            </a:pPr>
            <a:r>
              <a:rPr lang="en-US" sz="2700">
                <a:solidFill>
                  <a:srgbClr val="FFFFFF"/>
                </a:solidFill>
                <a:latin typeface="Open Sans" panose="020B0606030504020204" pitchFamily="34" charset="0"/>
                <a:ea typeface="Open Sans" panose="020B0606030504020204" pitchFamily="34" charset="0"/>
                <a:cs typeface="Open Sans" panose="020B0606030504020204" pitchFamily="34" charset="0"/>
                <a:sym typeface="Arvo"/>
              </a:rPr>
              <a:t>each year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7401" y="0"/>
            <a:ext cx="18280599" cy="10287000"/>
          </a:xfrm>
          <a:custGeom>
            <a:avLst/>
            <a:gdLst/>
            <a:ahLst/>
            <a:cxnLst/>
            <a:rect l="l" t="t" r="r" b="b"/>
            <a:pathLst>
              <a:path w="18280599" h="10287000">
                <a:moveTo>
                  <a:pt x="0" y="0"/>
                </a:moveTo>
                <a:lnTo>
                  <a:pt x="18280599" y="0"/>
                </a:lnTo>
                <a:lnTo>
                  <a:pt x="18280599"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14710" y="721748"/>
            <a:ext cx="17113162" cy="2436564"/>
          </a:xfrm>
          <a:prstGeom prst="rect">
            <a:avLst/>
          </a:prstGeom>
        </p:spPr>
        <p:txBody>
          <a:bodyPr lIns="0" tIns="0" rIns="0" bIns="0" rtlCol="0" anchor="t">
            <a:spAutoFit/>
          </a:bodyPr>
          <a:lstStyle/>
          <a:p>
            <a:pPr algn="ctr">
              <a:lnSpc>
                <a:spcPts val="9480"/>
              </a:lnSpc>
            </a:pPr>
            <a:r>
              <a:rPr lang="en-US" sz="7900">
                <a:solidFill>
                  <a:srgbClr val="EDCD97"/>
                </a:solidFill>
                <a:latin typeface="Hussar Bold"/>
                <a:ea typeface="Hussar Bold"/>
                <a:cs typeface="Hussar Bold"/>
                <a:sym typeface="Hussar Bold"/>
              </a:rPr>
              <a:t>This  orientation </a:t>
            </a:r>
          </a:p>
          <a:p>
            <a:pPr algn="ctr">
              <a:lnSpc>
                <a:spcPts val="9480"/>
              </a:lnSpc>
            </a:pPr>
            <a:r>
              <a:rPr lang="en-US" sz="7900">
                <a:solidFill>
                  <a:srgbClr val="EDCD97"/>
                </a:solidFill>
                <a:latin typeface="Hussar Bold"/>
                <a:ea typeface="Hussar Bold"/>
                <a:cs typeface="Hussar Bold"/>
                <a:sym typeface="Hussar Bold"/>
              </a:rPr>
              <a:t>will  explain…</a:t>
            </a:r>
          </a:p>
        </p:txBody>
      </p:sp>
      <p:sp>
        <p:nvSpPr>
          <p:cNvPr id="4" name="TextBox 4"/>
          <p:cNvSpPr txBox="1">
            <a:spLocks noGrp="1" noRot="1" noMove="1" noResize="1" noEditPoints="1" noAdjustHandles="1" noChangeArrowheads="1" noChangeShapeType="1"/>
          </p:cNvSpPr>
          <p:nvPr/>
        </p:nvSpPr>
        <p:spPr>
          <a:xfrm>
            <a:off x="5597090" y="3826329"/>
            <a:ext cx="7356910" cy="4578176"/>
          </a:xfrm>
          <a:prstGeom prst="rect">
            <a:avLst/>
          </a:prstGeom>
        </p:spPr>
        <p:txBody>
          <a:bodyPr wrap="square" lIns="0" tIns="0" rIns="0" bIns="0" rtlCol="0" anchor="t">
            <a:spAutoFit/>
          </a:bodyPr>
          <a:lstStyle/>
          <a:p>
            <a:pPr marL="205582" lvl="1" algn="l">
              <a:lnSpc>
                <a:spcPct val="2500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The speeches</a:t>
            </a:r>
          </a:p>
          <a:p>
            <a:pPr marL="205582" lvl="1" algn="l">
              <a:lnSpc>
                <a:spcPct val="2500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The setting and responsibilities  </a:t>
            </a:r>
          </a:p>
          <a:p>
            <a:pPr marL="205582" lvl="1" algn="l">
              <a:lnSpc>
                <a:spcPct val="2500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The ballots</a:t>
            </a:r>
          </a:p>
          <a:p>
            <a:pPr marL="411163" lvl="1" indent="-205581" algn="l">
              <a:lnSpc>
                <a:spcPts val="4200"/>
              </a:lnSpc>
            </a:pPr>
            <a:endParaRPr lang="en-US" sz="3500" dirty="0">
              <a:solidFill>
                <a:srgbClr val="FFFFFF"/>
              </a:solidFill>
              <a:latin typeface="Open Sans 1"/>
              <a:ea typeface="Open Sans 1"/>
              <a:cs typeface="Open Sans 1"/>
              <a:sym typeface="Open Sans 1"/>
            </a:endParaRPr>
          </a:p>
        </p:txBody>
      </p:sp>
      <p:sp>
        <p:nvSpPr>
          <p:cNvPr id="5" name="TextBox 4">
            <a:extLst>
              <a:ext uri="{FF2B5EF4-FFF2-40B4-BE49-F238E27FC236}">
                <a16:creationId xmlns:a16="http://schemas.microsoft.com/office/drawing/2014/main" id="{77A2B7C5-5D78-9D9B-2548-6200E4805CCE}"/>
              </a:ext>
            </a:extLst>
          </p:cNvPr>
          <p:cNvSpPr txBox="1">
            <a:spLocks noGrp="1" noRot="1" noMove="1" noResize="1" noEditPoints="1" noAdjustHandles="1" noChangeArrowheads="1" noChangeShapeType="1"/>
          </p:cNvSpPr>
          <p:nvPr/>
        </p:nvSpPr>
        <p:spPr>
          <a:xfrm>
            <a:off x="5597090" y="8346277"/>
            <a:ext cx="12420600" cy="630942"/>
          </a:xfrm>
          <a:prstGeom prst="rect">
            <a:avLst/>
          </a:prstGeom>
          <a:noFill/>
        </p:spPr>
        <p:txBody>
          <a:bodyPr wrap="square" rtlCol="0">
            <a:spAutoFit/>
          </a:bodyPr>
          <a:lstStyle/>
          <a:p>
            <a:r>
              <a:rPr lang="en-US" sz="3500" b="1" dirty="0">
                <a:solidFill>
                  <a:srgbClr val="EDCD97"/>
                </a:solidFill>
                <a:latin typeface="Open Sans" panose="020B0606030504020204" pitchFamily="34" charset="0"/>
                <a:ea typeface="Open Sans" panose="020B0606030504020204" pitchFamily="34" charset="0"/>
                <a:cs typeface="Open Sans" panose="020B0606030504020204" pitchFamily="34" charset="0"/>
              </a:rPr>
              <a:t>Thank you for coming to judge</a:t>
            </a:r>
          </a:p>
        </p:txBody>
      </p:sp>
      <p:pic>
        <p:nvPicPr>
          <p:cNvPr id="7" name="Graphic 6" descr="Teacher with solid fill">
            <a:extLst>
              <a:ext uri="{FF2B5EF4-FFF2-40B4-BE49-F238E27FC236}">
                <a16:creationId xmlns:a16="http://schemas.microsoft.com/office/drawing/2014/main" id="{D9610BE4-5A58-235F-BB52-B5050C38D3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4445" y="4232549"/>
            <a:ext cx="914400" cy="914400"/>
          </a:xfrm>
          <a:prstGeom prst="rect">
            <a:avLst/>
          </a:prstGeom>
        </p:spPr>
      </p:pic>
      <p:pic>
        <p:nvPicPr>
          <p:cNvPr id="9" name="Graphic 8" descr="Pen with solid fill">
            <a:extLst>
              <a:ext uri="{FF2B5EF4-FFF2-40B4-BE49-F238E27FC236}">
                <a16:creationId xmlns:a16="http://schemas.microsoft.com/office/drawing/2014/main" id="{1D84EDDE-3C06-01ED-4787-B7C98413AA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3400" y="8191500"/>
            <a:ext cx="914400" cy="914400"/>
          </a:xfrm>
          <a:prstGeom prst="rect">
            <a:avLst/>
          </a:prstGeom>
        </p:spPr>
      </p:pic>
      <p:pic>
        <p:nvPicPr>
          <p:cNvPr id="13" name="Graphic 12" descr="Checklist with solid fill">
            <a:extLst>
              <a:ext uri="{FF2B5EF4-FFF2-40B4-BE49-F238E27FC236}">
                <a16:creationId xmlns:a16="http://schemas.microsoft.com/office/drawing/2014/main" id="{C32940D4-3E38-A3B5-7572-477AC7D170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7102" y="6783012"/>
            <a:ext cx="914400" cy="914400"/>
          </a:xfrm>
          <a:prstGeom prst="rect">
            <a:avLst/>
          </a:prstGeom>
        </p:spPr>
      </p:pic>
      <p:pic>
        <p:nvPicPr>
          <p:cNvPr id="15" name="Graphic 14" descr="Meeting with solid fill">
            <a:extLst>
              <a:ext uri="{FF2B5EF4-FFF2-40B4-BE49-F238E27FC236}">
                <a16:creationId xmlns:a16="http://schemas.microsoft.com/office/drawing/2014/main" id="{99E84C9A-C712-3244-AAA0-05E6FEE442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17102" y="5440863"/>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pic>
        <p:nvPicPr>
          <p:cNvPr id="108" name="Google Shape;108;p5"/>
          <p:cNvPicPr preferRelativeResize="0"/>
          <p:nvPr/>
        </p:nvPicPr>
        <p:blipFill rotWithShape="1">
          <a:blip r:embed="rId3">
            <a:alphaModFix/>
          </a:blip>
          <a:srcRect/>
          <a:stretch/>
        </p:blipFill>
        <p:spPr>
          <a:xfrm>
            <a:off x="3701" y="0"/>
            <a:ext cx="18280599" cy="10287000"/>
          </a:xfrm>
          <a:prstGeom prst="rect">
            <a:avLst/>
          </a:prstGeom>
          <a:noFill/>
          <a:ln>
            <a:noFill/>
          </a:ln>
        </p:spPr>
      </p:pic>
    </p:spTree>
    <p:extLst>
      <p:ext uri="{BB962C8B-B14F-4D97-AF65-F5344CB8AC3E}">
        <p14:creationId xmlns:p14="http://schemas.microsoft.com/office/powerpoint/2010/main" val="373759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846691" y="4649672"/>
            <a:ext cx="15250047" cy="533400"/>
          </a:xfrm>
          <a:prstGeom prst="rect">
            <a:avLst/>
          </a:prstGeom>
        </p:spPr>
        <p:txBody>
          <a:bodyPr lIns="0" tIns="0" rIns="0" bIns="0" rtlCol="0" anchor="t">
            <a:spAutoFit/>
          </a:bodyPr>
          <a:lstStyle/>
          <a:p>
            <a:pPr algn="ctr">
              <a:lnSpc>
                <a:spcPts val="4200"/>
              </a:lnSpc>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A prepared speech, written and memorized by the competitor to:</a:t>
            </a:r>
          </a:p>
        </p:txBody>
      </p:sp>
      <p:sp>
        <p:nvSpPr>
          <p:cNvPr id="4" name="TextBox 4"/>
          <p:cNvSpPr txBox="1"/>
          <p:nvPr/>
        </p:nvSpPr>
        <p:spPr>
          <a:xfrm>
            <a:off x="3170331" y="5934948"/>
            <a:ext cx="3030338" cy="1423467"/>
          </a:xfrm>
          <a:prstGeom prst="rect">
            <a:avLst/>
          </a:prstGeom>
        </p:spPr>
        <p:txBody>
          <a:bodyPr lIns="0" tIns="0" rIns="0" bIns="0" rtlCol="0" anchor="t">
            <a:spAutoFit/>
          </a:bodyPr>
          <a:lstStyle/>
          <a:p>
            <a:pPr marL="651510" lvl="1" indent="-325755" algn="l">
              <a:lnSpc>
                <a:spcPts val="4320"/>
              </a:lnSpc>
              <a:buFont typeface="Arial"/>
              <a:buChar char="•"/>
            </a:pPr>
            <a:r>
              <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Inform</a:t>
            </a:r>
          </a:p>
          <a:p>
            <a:pPr marL="380047" lvl="1" indent="-190024" algn="l">
              <a:lnSpc>
                <a:spcPts val="2520"/>
              </a:lnSpc>
            </a:pPr>
            <a:endPar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endParaRPr>
          </a:p>
          <a:p>
            <a:pPr marL="651510" lvl="1" indent="-325755" algn="l">
              <a:lnSpc>
                <a:spcPts val="4320"/>
              </a:lnSpc>
              <a:buFont typeface="Arial"/>
              <a:buChar char="•"/>
            </a:pPr>
            <a:r>
              <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Entertain</a:t>
            </a:r>
          </a:p>
        </p:txBody>
      </p:sp>
      <p:sp>
        <p:nvSpPr>
          <p:cNvPr id="5" name="TextBox 5"/>
          <p:cNvSpPr txBox="1"/>
          <p:nvPr/>
        </p:nvSpPr>
        <p:spPr>
          <a:xfrm>
            <a:off x="7993312" y="5875800"/>
            <a:ext cx="2876874" cy="1423467"/>
          </a:xfrm>
          <a:prstGeom prst="rect">
            <a:avLst/>
          </a:prstGeom>
        </p:spPr>
        <p:txBody>
          <a:bodyPr lIns="0" tIns="0" rIns="0" bIns="0" rtlCol="0" anchor="t">
            <a:spAutoFit/>
          </a:bodyPr>
          <a:lstStyle/>
          <a:p>
            <a:pPr marL="651510" lvl="1" indent="-325755" algn="l">
              <a:lnSpc>
                <a:spcPts val="4320"/>
              </a:lnSpc>
              <a:buFont typeface="Arial"/>
              <a:buChar char="•"/>
            </a:pPr>
            <a:r>
              <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Persuade</a:t>
            </a:r>
          </a:p>
          <a:p>
            <a:pPr marL="380047" lvl="1" indent="-190024" algn="l">
              <a:lnSpc>
                <a:spcPts val="2520"/>
              </a:lnSpc>
            </a:pPr>
            <a:endPar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endParaRPr>
          </a:p>
          <a:p>
            <a:pPr marL="651510" lvl="1" indent="-325755" algn="l">
              <a:lnSpc>
                <a:spcPts val="4320"/>
              </a:lnSpc>
              <a:buFont typeface="Arial"/>
              <a:buChar char="•"/>
            </a:pPr>
            <a:r>
              <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Expose</a:t>
            </a:r>
          </a:p>
        </p:txBody>
      </p:sp>
      <p:sp>
        <p:nvSpPr>
          <p:cNvPr id="6" name="TextBox 6"/>
          <p:cNvSpPr txBox="1"/>
          <p:nvPr/>
        </p:nvSpPr>
        <p:spPr>
          <a:xfrm>
            <a:off x="12395862" y="5894983"/>
            <a:ext cx="2876874" cy="911019"/>
          </a:xfrm>
          <a:prstGeom prst="rect">
            <a:avLst/>
          </a:prstGeom>
        </p:spPr>
        <p:txBody>
          <a:bodyPr lIns="0" tIns="0" rIns="0" bIns="0" rtlCol="0" anchor="t">
            <a:spAutoFit/>
          </a:bodyPr>
          <a:lstStyle/>
          <a:p>
            <a:pPr marL="651510" lvl="1" indent="-325755" algn="l">
              <a:lnSpc>
                <a:spcPts val="4320"/>
              </a:lnSpc>
              <a:buFont typeface="Arial"/>
              <a:buChar char="•"/>
            </a:pPr>
            <a:r>
              <a:rPr lang="en-US" sz="3600" b="1" dirty="0">
                <a:solidFill>
                  <a:srgbClr val="B9CCDE"/>
                </a:solidFill>
                <a:latin typeface="Open Sans" panose="020B0606030504020204" pitchFamily="34" charset="0"/>
                <a:ea typeface="Open Sans" panose="020B0606030504020204" pitchFamily="34" charset="0"/>
                <a:cs typeface="Open Sans" panose="020B0606030504020204" pitchFamily="34" charset="0"/>
                <a:sym typeface="Open Sans 1 Bold"/>
              </a:rPr>
              <a:t>Inspire</a:t>
            </a:r>
          </a:p>
          <a:p>
            <a:pPr marL="380047" lvl="1" indent="-190024" algn="l">
              <a:lnSpc>
                <a:spcPts val="2520"/>
              </a:lnSpc>
            </a:pPr>
            <a:endParaRPr lang="en-US" sz="3600" b="1" dirty="0">
              <a:solidFill>
                <a:srgbClr val="B9CCDE"/>
              </a:solidFill>
              <a:latin typeface="Open Sans 1 Bold"/>
              <a:ea typeface="Open Sans 1 Bold"/>
              <a:cs typeface="Open Sans 1 Bold"/>
              <a:sym typeface="Open Sans 1 Bold"/>
            </a:endParaRPr>
          </a:p>
        </p:txBody>
      </p:sp>
      <p:sp>
        <p:nvSpPr>
          <p:cNvPr id="7" name="TextBox 7"/>
          <p:cNvSpPr txBox="1"/>
          <p:nvPr/>
        </p:nvSpPr>
        <p:spPr>
          <a:xfrm>
            <a:off x="1662851" y="8993073"/>
            <a:ext cx="15250047" cy="551433"/>
          </a:xfrm>
          <a:prstGeom prst="rect">
            <a:avLst/>
          </a:prstGeom>
        </p:spPr>
        <p:txBody>
          <a:bodyPr lIns="0" tIns="0" rIns="0" bIns="0" rtlCol="0" anchor="t">
            <a:spAutoFit/>
          </a:bodyPr>
          <a:lstStyle/>
          <a:p>
            <a:pPr algn="ctr">
              <a:lnSpc>
                <a:spcPts val="4320"/>
              </a:lnSpc>
            </a:pPr>
            <a:r>
              <a:rPr lang="en-US" sz="36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2 Italics"/>
              </a:rPr>
              <a:t>Note: Expository allows visual aids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0"/>
            <a:ext cx="18280599" cy="10287000"/>
          </a:xfrm>
          <a:custGeom>
            <a:avLst/>
            <a:gdLst/>
            <a:ahLst/>
            <a:cxnLst/>
            <a:rect l="l" t="t" r="r" b="b"/>
            <a:pathLst>
              <a:path w="18280599" h="10287000">
                <a:moveTo>
                  <a:pt x="0" y="0"/>
                </a:moveTo>
                <a:lnTo>
                  <a:pt x="18280600" y="0"/>
                </a:lnTo>
                <a:lnTo>
                  <a:pt x="182806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3227881" y="4886325"/>
            <a:ext cx="13350909" cy="3200400"/>
          </a:xfrm>
          <a:prstGeom prst="rect">
            <a:avLst/>
          </a:prstGeom>
        </p:spPr>
        <p:txBody>
          <a:bodyPr lIns="0" tIns="0" rIns="0" bIns="0" rtlCol="0" anchor="t">
            <a:spAutoFit/>
          </a:bodyPr>
          <a:lstStyle/>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Speech prepared on-site</a:t>
            </a: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Judges are provided a copy of topics/questions</a:t>
            </a:r>
          </a:p>
          <a:p>
            <a:pPr marL="633413" lvl="1" indent="-316706" algn="l">
              <a:lnSpc>
                <a:spcPts val="4200"/>
              </a:lnSpc>
            </a:pPr>
            <a:endPar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endParaRPr>
          </a:p>
          <a:p>
            <a:pPr marL="633413" lvl="1" indent="-316706" algn="l">
              <a:lnSpc>
                <a:spcPts val="4200"/>
              </a:lnSpc>
              <a:buFont typeface="Arial"/>
              <a:buChar char="•"/>
            </a:pPr>
            <a:r>
              <a:rPr lang="en-US" sz="35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Prep time &amp; speaking time varies for each event</a:t>
            </a:r>
          </a:p>
          <a:p>
            <a:pPr marL="633413" lvl="1" indent="-316706" algn="l">
              <a:lnSpc>
                <a:spcPts val="4200"/>
              </a:lnSpc>
            </a:pPr>
            <a:r>
              <a:rPr lang="en-US" sz="3500" i="1" dirty="0">
                <a:solidFill>
                  <a:srgbClr val="EDCD96"/>
                </a:solidFill>
                <a:latin typeface="Open Sans" panose="020B0606030504020204" pitchFamily="34" charset="0"/>
                <a:ea typeface="Open Sans" panose="020B0606030504020204" pitchFamily="34" charset="0"/>
                <a:cs typeface="Open Sans" panose="020B0606030504020204" pitchFamily="34" charset="0"/>
                <a:sym typeface="Open Sans 1 Italics"/>
              </a:rPr>
              <a:t>      Please see the event rules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3700" y="-2194966"/>
            <a:ext cx="18280599" cy="12481966"/>
          </a:xfrm>
          <a:custGeom>
            <a:avLst/>
            <a:gdLst/>
            <a:ahLst/>
            <a:cxnLst/>
            <a:rect l="l" t="t" r="r" b="b"/>
            <a:pathLst>
              <a:path w="18280599" h="12481966">
                <a:moveTo>
                  <a:pt x="0" y="0"/>
                </a:moveTo>
                <a:lnTo>
                  <a:pt x="18280600" y="0"/>
                </a:lnTo>
                <a:lnTo>
                  <a:pt x="18280600" y="12481966"/>
                </a:lnTo>
                <a:lnTo>
                  <a:pt x="0" y="12481966"/>
                </a:lnTo>
                <a:lnTo>
                  <a:pt x="0" y="0"/>
                </a:lnTo>
                <a:close/>
              </a:path>
            </a:pathLst>
          </a:custGeom>
          <a:blipFill>
            <a:blip r:embed="rId3"/>
            <a:stretch>
              <a:fillRect l="-10668" r="-10668"/>
            </a:stretch>
          </a:blipFill>
        </p:spPr>
        <p:txBody>
          <a:bodyPr/>
          <a:lstStyle/>
          <a:p>
            <a:endParaRPr lang="en-US"/>
          </a:p>
        </p:txBody>
      </p:sp>
      <p:sp>
        <p:nvSpPr>
          <p:cNvPr id="3" name="Freeform 3"/>
          <p:cNvSpPr/>
          <p:nvPr/>
        </p:nvSpPr>
        <p:spPr>
          <a:xfrm>
            <a:off x="3700" y="0"/>
            <a:ext cx="18280599" cy="2129214"/>
          </a:xfrm>
          <a:custGeom>
            <a:avLst/>
            <a:gdLst/>
            <a:ahLst/>
            <a:cxnLst/>
            <a:rect l="l" t="t" r="r" b="b"/>
            <a:pathLst>
              <a:path w="18280599" h="2129214">
                <a:moveTo>
                  <a:pt x="0" y="0"/>
                </a:moveTo>
                <a:lnTo>
                  <a:pt x="18280600" y="0"/>
                </a:lnTo>
                <a:lnTo>
                  <a:pt x="18280600" y="2129214"/>
                </a:lnTo>
                <a:lnTo>
                  <a:pt x="0" y="2129214"/>
                </a:lnTo>
                <a:lnTo>
                  <a:pt x="0" y="0"/>
                </a:lnTo>
                <a:close/>
              </a:path>
            </a:pathLst>
          </a:custGeom>
          <a:blipFill>
            <a:blip r:embed="rId4"/>
            <a:stretch>
              <a:fillRect b="-383136"/>
            </a:stretch>
          </a:blipFill>
        </p:spPr>
        <p:txBody>
          <a:bodyPr/>
          <a:lstStyle/>
          <a:p>
            <a:endParaRPr lang="en-US"/>
          </a:p>
        </p:txBody>
      </p:sp>
      <p:sp>
        <p:nvSpPr>
          <p:cNvPr id="4" name="Freeform 4" descr="A blue rectangular object with a black border  Description automatically generated"/>
          <p:cNvSpPr/>
          <p:nvPr/>
        </p:nvSpPr>
        <p:spPr>
          <a:xfrm>
            <a:off x="-391885" y="-865414"/>
            <a:ext cx="19202400" cy="11152414"/>
          </a:xfrm>
          <a:custGeom>
            <a:avLst/>
            <a:gdLst/>
            <a:ahLst/>
            <a:cxnLst/>
            <a:rect l="l" t="t" r="r" b="b"/>
            <a:pathLst>
              <a:path w="18280596" h="10360574">
                <a:moveTo>
                  <a:pt x="0" y="0"/>
                </a:moveTo>
                <a:lnTo>
                  <a:pt x="18280596" y="0"/>
                </a:lnTo>
                <a:lnTo>
                  <a:pt x="18280596" y="10360574"/>
                </a:lnTo>
                <a:lnTo>
                  <a:pt x="0" y="10360574"/>
                </a:lnTo>
                <a:lnTo>
                  <a:pt x="0" y="0"/>
                </a:lnTo>
                <a:close/>
              </a:path>
            </a:pathLst>
          </a:custGeom>
          <a:blipFill>
            <a:blip r:embed="rId5"/>
            <a:stretch>
              <a:fillRect l="-357" r="-357"/>
            </a:stretch>
          </a:blipFill>
        </p:spPr>
        <p:txBody>
          <a:bodyPr/>
          <a:lstStyle/>
          <a:p>
            <a:endParaRPr lang="en-US"/>
          </a:p>
        </p:txBody>
      </p:sp>
      <p:grpSp>
        <p:nvGrpSpPr>
          <p:cNvPr id="5" name="Group 5"/>
          <p:cNvGrpSpPr/>
          <p:nvPr/>
        </p:nvGrpSpPr>
        <p:grpSpPr>
          <a:xfrm>
            <a:off x="1181599" y="2604552"/>
            <a:ext cx="4246769" cy="1133479"/>
            <a:chOff x="0" y="0"/>
            <a:chExt cx="5662359" cy="1511306"/>
          </a:xfrm>
        </p:grpSpPr>
        <p:sp>
          <p:nvSpPr>
            <p:cNvPr id="6" name="Freeform 6"/>
            <p:cNvSpPr/>
            <p:nvPr/>
          </p:nvSpPr>
          <p:spPr>
            <a:xfrm>
              <a:off x="0" y="0"/>
              <a:ext cx="5662418" cy="1511357"/>
            </a:xfrm>
            <a:custGeom>
              <a:avLst/>
              <a:gdLst/>
              <a:ahLst/>
              <a:cxnLst/>
              <a:rect l="l" t="t" r="r" b="b"/>
              <a:pathLst>
                <a:path w="5662418" h="1511357">
                  <a:moveTo>
                    <a:pt x="0" y="0"/>
                  </a:moveTo>
                  <a:lnTo>
                    <a:pt x="5662418" y="0"/>
                  </a:lnTo>
                  <a:lnTo>
                    <a:pt x="5662418" y="1511357"/>
                  </a:lnTo>
                  <a:lnTo>
                    <a:pt x="0" y="1511357"/>
                  </a:lnTo>
                  <a:close/>
                </a:path>
              </a:pathLst>
            </a:custGeom>
            <a:solidFill>
              <a:srgbClr val="668CB3"/>
            </a:solidFill>
          </p:spPr>
          <p:txBody>
            <a:bodyPr anchor="ctr"/>
            <a:lstStyle/>
            <a:p>
              <a:endParaRPr lang="en-US"/>
            </a:p>
          </p:txBody>
        </p:sp>
        <p:sp>
          <p:nvSpPr>
            <p:cNvPr id="7" name="TextBox 7"/>
            <p:cNvSpPr txBox="1"/>
            <p:nvPr/>
          </p:nvSpPr>
          <p:spPr>
            <a:xfrm>
              <a:off x="0" y="9525"/>
              <a:ext cx="5662359" cy="1501781"/>
            </a:xfrm>
            <a:prstGeom prst="rect">
              <a:avLst/>
            </a:prstGeom>
          </p:spPr>
          <p:txBody>
            <a:bodyPr lIns="50800" tIns="50800" rIns="50800" bIns="50800" rtlCol="0" anchor="ctr"/>
            <a:lstStyle/>
            <a:p>
              <a:pPr algn="ctr">
                <a:lnSpc>
                  <a:spcPts val="5759"/>
                </a:lnSpc>
              </a:pPr>
              <a:r>
                <a:rPr lang="en-US" sz="4800" spc="44">
                  <a:solidFill>
                    <a:srgbClr val="FFFFFF"/>
                  </a:solidFill>
                  <a:latin typeface="Times New Roman" panose="02020603050405020304" pitchFamily="18" charset="0"/>
                  <a:ea typeface="Open Sans 1"/>
                  <a:cs typeface="Times New Roman" panose="02020603050405020304" pitchFamily="18" charset="0"/>
                  <a:sym typeface="Open Sans 1"/>
                </a:rPr>
                <a:t>Apologetics</a:t>
              </a:r>
            </a:p>
          </p:txBody>
        </p:sp>
      </p:grpSp>
      <p:grpSp>
        <p:nvGrpSpPr>
          <p:cNvPr id="8" name="Group 8"/>
          <p:cNvGrpSpPr/>
          <p:nvPr/>
        </p:nvGrpSpPr>
        <p:grpSpPr>
          <a:xfrm>
            <a:off x="12986494" y="2549020"/>
            <a:ext cx="3573698" cy="1133555"/>
            <a:chOff x="0" y="-2977"/>
            <a:chExt cx="4764931" cy="1511407"/>
          </a:xfrm>
        </p:grpSpPr>
        <p:sp>
          <p:nvSpPr>
            <p:cNvPr id="9" name="Freeform 9"/>
            <p:cNvSpPr/>
            <p:nvPr/>
          </p:nvSpPr>
          <p:spPr>
            <a:xfrm>
              <a:off x="0" y="0"/>
              <a:ext cx="4764872" cy="1508430"/>
            </a:xfrm>
            <a:custGeom>
              <a:avLst/>
              <a:gdLst/>
              <a:ahLst/>
              <a:cxnLst/>
              <a:rect l="l" t="t" r="r" b="b"/>
              <a:pathLst>
                <a:path w="4764872" h="1508430">
                  <a:moveTo>
                    <a:pt x="0" y="0"/>
                  </a:moveTo>
                  <a:lnTo>
                    <a:pt x="4764872" y="0"/>
                  </a:lnTo>
                  <a:lnTo>
                    <a:pt x="4764872" y="1508430"/>
                  </a:lnTo>
                  <a:lnTo>
                    <a:pt x="0" y="1508430"/>
                  </a:lnTo>
                  <a:close/>
                </a:path>
              </a:pathLst>
            </a:custGeom>
            <a:solidFill>
              <a:srgbClr val="668CB3"/>
            </a:solidFill>
          </p:spPr>
          <p:txBody>
            <a:bodyPr/>
            <a:lstStyle/>
            <a:p>
              <a:endParaRPr lang="en-US"/>
            </a:p>
          </p:txBody>
        </p:sp>
        <p:sp>
          <p:nvSpPr>
            <p:cNvPr id="10" name="TextBox 10"/>
            <p:cNvSpPr txBox="1"/>
            <p:nvPr/>
          </p:nvSpPr>
          <p:spPr>
            <a:xfrm>
              <a:off x="0" y="-2977"/>
              <a:ext cx="4764931" cy="1511356"/>
            </a:xfrm>
            <a:prstGeom prst="rect">
              <a:avLst/>
            </a:prstGeom>
          </p:spPr>
          <p:txBody>
            <a:bodyPr lIns="50800" tIns="50800" rIns="50800" bIns="50800" rtlCol="0" anchor="ctr"/>
            <a:lstStyle/>
            <a:p>
              <a:pPr algn="ctr">
                <a:lnSpc>
                  <a:spcPts val="5759"/>
                </a:lnSpc>
              </a:pPr>
              <a:r>
                <a:rPr lang="en-US" sz="4800" spc="44">
                  <a:solidFill>
                    <a:srgbClr val="FFFFFF"/>
                  </a:solidFill>
                  <a:latin typeface="Times New Roman" panose="02020603050405020304" pitchFamily="18" charset="0"/>
                  <a:ea typeface="Open Sans 1"/>
                  <a:cs typeface="Times New Roman" panose="02020603050405020304" pitchFamily="18" charset="0"/>
                  <a:sym typeface="Open Sans 1"/>
                </a:rPr>
                <a:t>Mars Hill </a:t>
              </a:r>
            </a:p>
          </p:txBody>
        </p:sp>
      </p:grpSp>
      <p:sp>
        <p:nvSpPr>
          <p:cNvPr id="11" name="TextBox 11"/>
          <p:cNvSpPr txBox="1"/>
          <p:nvPr/>
        </p:nvSpPr>
        <p:spPr>
          <a:xfrm>
            <a:off x="652925" y="5070400"/>
            <a:ext cx="7119475" cy="3400425"/>
          </a:xfrm>
          <a:prstGeom prst="rect">
            <a:avLst/>
          </a:prstGeom>
        </p:spPr>
        <p:txBody>
          <a:bodyPr wrap="square" lIns="0" tIns="0" rIns="0" bIns="0" rtlCol="0" anchor="t">
            <a:spAutoFit/>
          </a:bodyPr>
          <a:lstStyle/>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Topics are theological in nature</a:t>
            </a:r>
          </a:p>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Defense of faith</a:t>
            </a:r>
          </a:p>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May or may not be evangelistic</a:t>
            </a:r>
          </a:p>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Judges must agree with the </a:t>
            </a:r>
          </a:p>
          <a:p>
            <a:pPr marL="271463" lvl="1" algn="l">
              <a:lnSpc>
                <a:spcPts val="4500"/>
              </a:lnSpc>
            </a:pPr>
            <a:r>
              <a:rPr lang="en-US" sz="3000" b="1" dirty="0">
                <a:solidFill>
                  <a:srgbClr val="FFFFFF"/>
                </a:solidFill>
                <a:latin typeface="Open Sans 1 Bold"/>
                <a:ea typeface="Open Sans 1 Bold"/>
                <a:cs typeface="Open Sans 1 Bold"/>
                <a:sym typeface="Open Sans 1 Bold"/>
              </a:rPr>
              <a:t>   </a:t>
            </a:r>
            <a:r>
              <a:rPr lang="en-US" sz="3000" b="1" dirty="0">
                <a:solidFill>
                  <a:srgbClr val="FFFFFF"/>
                </a:solidFill>
                <a:latin typeface="Open Sans "/>
                <a:ea typeface="Open Sans 1 Bold"/>
                <a:cs typeface="Open Sans 1 Bold"/>
                <a:sym typeface="Open Sans 1 Bold"/>
              </a:rPr>
              <a:t>Stoa Statement of Faith </a:t>
            </a:r>
          </a:p>
          <a:p>
            <a:pPr algn="l">
              <a:lnSpc>
                <a:spcPts val="4500"/>
              </a:lnSpc>
            </a:pPr>
            <a:r>
              <a:rPr lang="en-US" sz="3000" b="1" dirty="0">
                <a:solidFill>
                  <a:srgbClr val="FFC000"/>
                </a:solidFill>
                <a:latin typeface="Open Sans 1 Bold"/>
                <a:ea typeface="Open Sans 1 Bold"/>
                <a:cs typeface="Open Sans 1 Bold"/>
                <a:sym typeface="Open Sans 1 Bold"/>
              </a:rPr>
              <a:t>      </a:t>
            </a:r>
            <a:r>
              <a:rPr lang="en-US" sz="3000" i="1" dirty="0">
                <a:solidFill>
                  <a:srgbClr val="FFC000"/>
                </a:solidFill>
                <a:latin typeface="Open Sans" panose="020B0606030504020204" pitchFamily="34" charset="0"/>
                <a:ea typeface="Open Sans" panose="020B0606030504020204" pitchFamily="34" charset="0"/>
                <a:cs typeface="Open Sans" panose="020B0606030504020204" pitchFamily="34" charset="0"/>
                <a:sym typeface="Open Sans 1 Italics"/>
              </a:rPr>
              <a:t>Copy available at end of slides</a:t>
            </a:r>
          </a:p>
        </p:txBody>
      </p:sp>
      <p:sp>
        <p:nvSpPr>
          <p:cNvPr id="12" name="TextBox 12"/>
          <p:cNvSpPr txBox="1"/>
          <p:nvPr/>
        </p:nvSpPr>
        <p:spPr>
          <a:xfrm>
            <a:off x="9906001" y="5070400"/>
            <a:ext cx="8175350" cy="3417539"/>
          </a:xfrm>
          <a:prstGeom prst="rect">
            <a:avLst/>
          </a:prstGeom>
        </p:spPr>
        <p:txBody>
          <a:bodyPr wrap="square" lIns="0" tIns="0" rIns="0" bIns="0" rtlCol="0" anchor="t">
            <a:spAutoFit/>
          </a:bodyPr>
          <a:lstStyle/>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Topics are from media such as books, movies, songs, etc. </a:t>
            </a:r>
          </a:p>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Common themes found in cultural references</a:t>
            </a:r>
          </a:p>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Compare and contrast with biblical truths</a:t>
            </a:r>
          </a:p>
          <a:p>
            <a:pPr marL="542925" lvl="1" indent="-271462" algn="l">
              <a:lnSpc>
                <a:spcPts val="4500"/>
              </a:lnSpc>
              <a:buFont typeface="Arial"/>
              <a:buChar char="•"/>
            </a:pPr>
            <a:r>
              <a:rPr lang="en-US" sz="3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1"/>
              </a:rPr>
              <a:t>Conversational delivery</a:t>
            </a:r>
          </a:p>
        </p:txBody>
      </p:sp>
      <p:grpSp>
        <p:nvGrpSpPr>
          <p:cNvPr id="13" name="Group 13"/>
          <p:cNvGrpSpPr/>
          <p:nvPr/>
        </p:nvGrpSpPr>
        <p:grpSpPr>
          <a:xfrm>
            <a:off x="2986534" y="4173825"/>
            <a:ext cx="636900" cy="896100"/>
            <a:chOff x="0" y="0"/>
            <a:chExt cx="849200" cy="1194800"/>
          </a:xfrm>
        </p:grpSpPr>
        <p:sp>
          <p:nvSpPr>
            <p:cNvPr id="14" name="Freeform 14"/>
            <p:cNvSpPr/>
            <p:nvPr/>
          </p:nvSpPr>
          <p:spPr>
            <a:xfrm>
              <a:off x="12700" y="12700"/>
              <a:ext cx="823849" cy="1169416"/>
            </a:xfrm>
            <a:custGeom>
              <a:avLst/>
              <a:gdLst/>
              <a:ahLst/>
              <a:cxnLst/>
              <a:rect l="l" t="t" r="r" b="b"/>
              <a:pathLst>
                <a:path w="823849" h="1169416">
                  <a:moveTo>
                    <a:pt x="823849" y="753872"/>
                  </a:moveTo>
                  <a:lnTo>
                    <a:pt x="617855" y="753872"/>
                  </a:lnTo>
                  <a:lnTo>
                    <a:pt x="617855" y="0"/>
                  </a:lnTo>
                  <a:lnTo>
                    <a:pt x="205994" y="0"/>
                  </a:lnTo>
                  <a:lnTo>
                    <a:pt x="205994" y="753872"/>
                  </a:lnTo>
                  <a:lnTo>
                    <a:pt x="0" y="753872"/>
                  </a:lnTo>
                  <a:lnTo>
                    <a:pt x="411861" y="1169416"/>
                  </a:lnTo>
                  <a:close/>
                </a:path>
              </a:pathLst>
            </a:custGeom>
            <a:solidFill>
              <a:srgbClr val="F2F2F2"/>
            </a:solidFill>
          </p:spPr>
          <p:txBody>
            <a:bodyPr/>
            <a:lstStyle/>
            <a:p>
              <a:endParaRPr lang="en-US"/>
            </a:p>
          </p:txBody>
        </p:sp>
        <p:sp>
          <p:nvSpPr>
            <p:cNvPr id="15" name="Freeform 15"/>
            <p:cNvSpPr/>
            <p:nvPr/>
          </p:nvSpPr>
          <p:spPr>
            <a:xfrm>
              <a:off x="-1016" y="0"/>
              <a:ext cx="851154" cy="1194816"/>
            </a:xfrm>
            <a:custGeom>
              <a:avLst/>
              <a:gdLst/>
              <a:ahLst/>
              <a:cxnLst/>
              <a:rect l="l" t="t" r="r" b="b"/>
              <a:pathLst>
                <a:path w="851154" h="1194816">
                  <a:moveTo>
                    <a:pt x="837565" y="779272"/>
                  </a:moveTo>
                  <a:lnTo>
                    <a:pt x="631571" y="779272"/>
                  </a:lnTo>
                  <a:cubicBezTo>
                    <a:pt x="624586" y="779272"/>
                    <a:pt x="618871" y="773557"/>
                    <a:pt x="618871" y="766572"/>
                  </a:cubicBezTo>
                  <a:lnTo>
                    <a:pt x="618871" y="12700"/>
                  </a:lnTo>
                  <a:lnTo>
                    <a:pt x="631571" y="12700"/>
                  </a:lnTo>
                  <a:lnTo>
                    <a:pt x="631571" y="25400"/>
                  </a:lnTo>
                  <a:lnTo>
                    <a:pt x="219710" y="25400"/>
                  </a:lnTo>
                  <a:lnTo>
                    <a:pt x="219710" y="12700"/>
                  </a:lnTo>
                  <a:lnTo>
                    <a:pt x="232410" y="12700"/>
                  </a:lnTo>
                  <a:lnTo>
                    <a:pt x="232410" y="766572"/>
                  </a:lnTo>
                  <a:cubicBezTo>
                    <a:pt x="232410" y="773557"/>
                    <a:pt x="226695" y="779272"/>
                    <a:pt x="219710" y="779272"/>
                  </a:cubicBezTo>
                  <a:lnTo>
                    <a:pt x="13716" y="779272"/>
                  </a:lnTo>
                  <a:lnTo>
                    <a:pt x="13716" y="766572"/>
                  </a:lnTo>
                  <a:lnTo>
                    <a:pt x="22733" y="757682"/>
                  </a:lnTo>
                  <a:lnTo>
                    <a:pt x="434594" y="1173099"/>
                  </a:lnTo>
                  <a:lnTo>
                    <a:pt x="425577" y="1181989"/>
                  </a:lnTo>
                  <a:lnTo>
                    <a:pt x="416560" y="1173099"/>
                  </a:lnTo>
                  <a:lnTo>
                    <a:pt x="828548" y="757555"/>
                  </a:lnTo>
                  <a:lnTo>
                    <a:pt x="837565" y="766445"/>
                  </a:lnTo>
                  <a:lnTo>
                    <a:pt x="837565" y="779145"/>
                  </a:lnTo>
                  <a:moveTo>
                    <a:pt x="837565" y="753745"/>
                  </a:moveTo>
                  <a:cubicBezTo>
                    <a:pt x="842645" y="753745"/>
                    <a:pt x="847344" y="756793"/>
                    <a:pt x="849249" y="761619"/>
                  </a:cubicBezTo>
                  <a:cubicBezTo>
                    <a:pt x="851154" y="766445"/>
                    <a:pt x="850138" y="771779"/>
                    <a:pt x="846582" y="775462"/>
                  </a:cubicBezTo>
                  <a:lnTo>
                    <a:pt x="434594" y="1191006"/>
                  </a:lnTo>
                  <a:cubicBezTo>
                    <a:pt x="432181" y="1193419"/>
                    <a:pt x="429006" y="1194816"/>
                    <a:pt x="425577" y="1194816"/>
                  </a:cubicBezTo>
                  <a:cubicBezTo>
                    <a:pt x="422148" y="1194816"/>
                    <a:pt x="418973" y="1193419"/>
                    <a:pt x="416560" y="1191006"/>
                  </a:cubicBezTo>
                  <a:lnTo>
                    <a:pt x="4699" y="775462"/>
                  </a:lnTo>
                  <a:cubicBezTo>
                    <a:pt x="1143" y="771779"/>
                    <a:pt x="0" y="766318"/>
                    <a:pt x="2032" y="761619"/>
                  </a:cubicBezTo>
                  <a:cubicBezTo>
                    <a:pt x="4064" y="756920"/>
                    <a:pt x="8636" y="753745"/>
                    <a:pt x="13716" y="753745"/>
                  </a:cubicBezTo>
                  <a:lnTo>
                    <a:pt x="219710" y="753745"/>
                  </a:lnTo>
                  <a:lnTo>
                    <a:pt x="219710" y="766445"/>
                  </a:lnTo>
                  <a:lnTo>
                    <a:pt x="207010" y="766445"/>
                  </a:lnTo>
                  <a:lnTo>
                    <a:pt x="207010" y="12700"/>
                  </a:lnTo>
                  <a:cubicBezTo>
                    <a:pt x="207010" y="5715"/>
                    <a:pt x="212725" y="0"/>
                    <a:pt x="219710" y="0"/>
                  </a:cubicBezTo>
                  <a:lnTo>
                    <a:pt x="631571" y="0"/>
                  </a:lnTo>
                  <a:cubicBezTo>
                    <a:pt x="638556" y="0"/>
                    <a:pt x="644271" y="5715"/>
                    <a:pt x="644271" y="12700"/>
                  </a:cubicBezTo>
                  <a:lnTo>
                    <a:pt x="644271" y="766572"/>
                  </a:lnTo>
                  <a:lnTo>
                    <a:pt x="631571" y="766572"/>
                  </a:lnTo>
                  <a:lnTo>
                    <a:pt x="631571" y="753872"/>
                  </a:lnTo>
                  <a:lnTo>
                    <a:pt x="837565" y="753872"/>
                  </a:lnTo>
                  <a:close/>
                </a:path>
              </a:pathLst>
            </a:custGeom>
            <a:solidFill>
              <a:srgbClr val="1C3052"/>
            </a:solidFill>
          </p:spPr>
          <p:txBody>
            <a:bodyPr/>
            <a:lstStyle/>
            <a:p>
              <a:endParaRPr lang="en-US"/>
            </a:p>
          </p:txBody>
        </p:sp>
      </p:grpSp>
      <p:grpSp>
        <p:nvGrpSpPr>
          <p:cNvPr id="16" name="Group 16"/>
          <p:cNvGrpSpPr/>
          <p:nvPr/>
        </p:nvGrpSpPr>
        <p:grpSpPr>
          <a:xfrm>
            <a:off x="14454893" y="4173825"/>
            <a:ext cx="636900" cy="896100"/>
            <a:chOff x="0" y="0"/>
            <a:chExt cx="849200" cy="1194800"/>
          </a:xfrm>
        </p:grpSpPr>
        <p:sp>
          <p:nvSpPr>
            <p:cNvPr id="17" name="Freeform 17"/>
            <p:cNvSpPr/>
            <p:nvPr/>
          </p:nvSpPr>
          <p:spPr>
            <a:xfrm>
              <a:off x="12700" y="12700"/>
              <a:ext cx="823849" cy="1169416"/>
            </a:xfrm>
            <a:custGeom>
              <a:avLst/>
              <a:gdLst/>
              <a:ahLst/>
              <a:cxnLst/>
              <a:rect l="l" t="t" r="r" b="b"/>
              <a:pathLst>
                <a:path w="823849" h="1169416">
                  <a:moveTo>
                    <a:pt x="823849" y="753872"/>
                  </a:moveTo>
                  <a:lnTo>
                    <a:pt x="617855" y="753872"/>
                  </a:lnTo>
                  <a:lnTo>
                    <a:pt x="617855" y="0"/>
                  </a:lnTo>
                  <a:lnTo>
                    <a:pt x="205994" y="0"/>
                  </a:lnTo>
                  <a:lnTo>
                    <a:pt x="205994" y="753872"/>
                  </a:lnTo>
                  <a:lnTo>
                    <a:pt x="0" y="753872"/>
                  </a:lnTo>
                  <a:lnTo>
                    <a:pt x="411861" y="1169416"/>
                  </a:lnTo>
                  <a:close/>
                </a:path>
              </a:pathLst>
            </a:custGeom>
            <a:solidFill>
              <a:srgbClr val="F2F2F2"/>
            </a:solidFill>
          </p:spPr>
          <p:txBody>
            <a:bodyPr/>
            <a:lstStyle/>
            <a:p>
              <a:endParaRPr lang="en-US"/>
            </a:p>
          </p:txBody>
        </p:sp>
        <p:sp>
          <p:nvSpPr>
            <p:cNvPr id="18" name="Freeform 18"/>
            <p:cNvSpPr/>
            <p:nvPr/>
          </p:nvSpPr>
          <p:spPr>
            <a:xfrm>
              <a:off x="-1016" y="0"/>
              <a:ext cx="851154" cy="1194816"/>
            </a:xfrm>
            <a:custGeom>
              <a:avLst/>
              <a:gdLst/>
              <a:ahLst/>
              <a:cxnLst/>
              <a:rect l="l" t="t" r="r" b="b"/>
              <a:pathLst>
                <a:path w="851154" h="1194816">
                  <a:moveTo>
                    <a:pt x="837565" y="779272"/>
                  </a:moveTo>
                  <a:lnTo>
                    <a:pt x="631571" y="779272"/>
                  </a:lnTo>
                  <a:cubicBezTo>
                    <a:pt x="624586" y="779272"/>
                    <a:pt x="618871" y="773557"/>
                    <a:pt x="618871" y="766572"/>
                  </a:cubicBezTo>
                  <a:lnTo>
                    <a:pt x="618871" y="12700"/>
                  </a:lnTo>
                  <a:lnTo>
                    <a:pt x="631571" y="12700"/>
                  </a:lnTo>
                  <a:lnTo>
                    <a:pt x="631571" y="25400"/>
                  </a:lnTo>
                  <a:lnTo>
                    <a:pt x="219710" y="25400"/>
                  </a:lnTo>
                  <a:lnTo>
                    <a:pt x="219710" y="12700"/>
                  </a:lnTo>
                  <a:lnTo>
                    <a:pt x="232410" y="12700"/>
                  </a:lnTo>
                  <a:lnTo>
                    <a:pt x="232410" y="766572"/>
                  </a:lnTo>
                  <a:cubicBezTo>
                    <a:pt x="232410" y="773557"/>
                    <a:pt x="226695" y="779272"/>
                    <a:pt x="219710" y="779272"/>
                  </a:cubicBezTo>
                  <a:lnTo>
                    <a:pt x="13716" y="779272"/>
                  </a:lnTo>
                  <a:lnTo>
                    <a:pt x="13716" y="766572"/>
                  </a:lnTo>
                  <a:lnTo>
                    <a:pt x="22733" y="757682"/>
                  </a:lnTo>
                  <a:lnTo>
                    <a:pt x="434594" y="1173099"/>
                  </a:lnTo>
                  <a:lnTo>
                    <a:pt x="425577" y="1181989"/>
                  </a:lnTo>
                  <a:lnTo>
                    <a:pt x="416560" y="1173099"/>
                  </a:lnTo>
                  <a:lnTo>
                    <a:pt x="828548" y="757555"/>
                  </a:lnTo>
                  <a:lnTo>
                    <a:pt x="837565" y="766445"/>
                  </a:lnTo>
                  <a:lnTo>
                    <a:pt x="837565" y="779145"/>
                  </a:lnTo>
                  <a:moveTo>
                    <a:pt x="837565" y="753745"/>
                  </a:moveTo>
                  <a:cubicBezTo>
                    <a:pt x="842645" y="753745"/>
                    <a:pt x="847344" y="756793"/>
                    <a:pt x="849249" y="761619"/>
                  </a:cubicBezTo>
                  <a:cubicBezTo>
                    <a:pt x="851154" y="766445"/>
                    <a:pt x="850138" y="771779"/>
                    <a:pt x="846582" y="775462"/>
                  </a:cubicBezTo>
                  <a:lnTo>
                    <a:pt x="434594" y="1191006"/>
                  </a:lnTo>
                  <a:cubicBezTo>
                    <a:pt x="432181" y="1193419"/>
                    <a:pt x="429006" y="1194816"/>
                    <a:pt x="425577" y="1194816"/>
                  </a:cubicBezTo>
                  <a:cubicBezTo>
                    <a:pt x="422148" y="1194816"/>
                    <a:pt x="418973" y="1193419"/>
                    <a:pt x="416560" y="1191006"/>
                  </a:cubicBezTo>
                  <a:lnTo>
                    <a:pt x="4699" y="775462"/>
                  </a:lnTo>
                  <a:cubicBezTo>
                    <a:pt x="1143" y="771779"/>
                    <a:pt x="0" y="766318"/>
                    <a:pt x="2032" y="761619"/>
                  </a:cubicBezTo>
                  <a:cubicBezTo>
                    <a:pt x="4064" y="756920"/>
                    <a:pt x="8636" y="753745"/>
                    <a:pt x="13716" y="753745"/>
                  </a:cubicBezTo>
                  <a:lnTo>
                    <a:pt x="219710" y="753745"/>
                  </a:lnTo>
                  <a:lnTo>
                    <a:pt x="219710" y="766445"/>
                  </a:lnTo>
                  <a:lnTo>
                    <a:pt x="207010" y="766445"/>
                  </a:lnTo>
                  <a:lnTo>
                    <a:pt x="207010" y="12700"/>
                  </a:lnTo>
                  <a:cubicBezTo>
                    <a:pt x="207010" y="5715"/>
                    <a:pt x="212725" y="0"/>
                    <a:pt x="219710" y="0"/>
                  </a:cubicBezTo>
                  <a:lnTo>
                    <a:pt x="631571" y="0"/>
                  </a:lnTo>
                  <a:cubicBezTo>
                    <a:pt x="638556" y="0"/>
                    <a:pt x="644271" y="5715"/>
                    <a:pt x="644271" y="12700"/>
                  </a:cubicBezTo>
                  <a:lnTo>
                    <a:pt x="644271" y="766572"/>
                  </a:lnTo>
                  <a:lnTo>
                    <a:pt x="631571" y="766572"/>
                  </a:lnTo>
                  <a:lnTo>
                    <a:pt x="631571" y="753872"/>
                  </a:lnTo>
                  <a:lnTo>
                    <a:pt x="837565" y="753872"/>
                  </a:lnTo>
                  <a:close/>
                </a:path>
              </a:pathLst>
            </a:custGeom>
            <a:solidFill>
              <a:srgbClr val="1C3052"/>
            </a:solidFill>
          </p:spPr>
          <p:txBody>
            <a:bodyPr/>
            <a:lstStyle/>
            <a:p>
              <a:endParaRPr lang="en-US"/>
            </a:p>
          </p:txBody>
        </p:sp>
      </p:grpSp>
      <p:sp>
        <p:nvSpPr>
          <p:cNvPr id="19" name="TextBox 19"/>
          <p:cNvSpPr txBox="1"/>
          <p:nvPr/>
        </p:nvSpPr>
        <p:spPr>
          <a:xfrm>
            <a:off x="7189503" y="2850409"/>
            <a:ext cx="4035900" cy="638175"/>
          </a:xfrm>
          <a:prstGeom prst="rect">
            <a:avLst/>
          </a:prstGeom>
        </p:spPr>
        <p:txBody>
          <a:bodyPr lIns="0" tIns="0" rIns="0" bIns="0" rtlCol="0" anchor="t">
            <a:spAutoFit/>
          </a:bodyPr>
          <a:lstStyle/>
          <a:p>
            <a:pPr algn="ctr">
              <a:lnSpc>
                <a:spcPts val="5040"/>
              </a:lnSpc>
            </a:pPr>
            <a:r>
              <a:rPr lang="en-US" sz="4200" b="1" spc="39" dirty="0">
                <a:solidFill>
                  <a:srgbClr val="FFC000"/>
                </a:solidFill>
                <a:latin typeface="Open Sans" panose="020B0606030504020204" pitchFamily="34" charset="0"/>
                <a:ea typeface="Open Sans" panose="020B0606030504020204" pitchFamily="34" charset="0"/>
                <a:cs typeface="Open Sans" panose="020B0606030504020204" pitchFamily="34" charset="0"/>
                <a:sym typeface="Open Sans 1"/>
              </a:rPr>
              <a:t>Content</a:t>
            </a:r>
            <a:r>
              <a:rPr lang="en-US" sz="4200" spc="39" dirty="0">
                <a:solidFill>
                  <a:srgbClr val="FFC000"/>
                </a:solidFill>
                <a:latin typeface="Open Sans 1"/>
                <a:ea typeface="Open Sans 1"/>
                <a:cs typeface="Open Sans 1"/>
                <a:sym typeface="Open Sans 1"/>
              </a:rPr>
              <a:t> </a:t>
            </a:r>
            <a:r>
              <a:rPr lang="en-US" sz="4200" b="1" spc="39" dirty="0">
                <a:solidFill>
                  <a:srgbClr val="FFC000"/>
                </a:solidFill>
                <a:latin typeface="Open Sans" panose="020B0606030504020204" pitchFamily="34" charset="0"/>
                <a:ea typeface="Open Sans" panose="020B0606030504020204" pitchFamily="34" charset="0"/>
                <a:cs typeface="Open Sans" panose="020B0606030504020204" pitchFamily="34" charset="0"/>
                <a:sym typeface="Open Sans 1"/>
              </a:rPr>
              <a:t>is key!</a:t>
            </a:r>
          </a:p>
        </p:txBody>
      </p:sp>
      <p:sp>
        <p:nvSpPr>
          <p:cNvPr id="26" name="Freeform 26"/>
          <p:cNvSpPr/>
          <p:nvPr/>
        </p:nvSpPr>
        <p:spPr>
          <a:xfrm>
            <a:off x="5635001" y="629710"/>
            <a:ext cx="7017999" cy="1492641"/>
          </a:xfrm>
          <a:custGeom>
            <a:avLst/>
            <a:gdLst/>
            <a:ahLst/>
            <a:cxnLst/>
            <a:rect l="l" t="t" r="r" b="b"/>
            <a:pathLst>
              <a:path w="7017999" h="1492641">
                <a:moveTo>
                  <a:pt x="0" y="0"/>
                </a:moveTo>
                <a:lnTo>
                  <a:pt x="7017998" y="0"/>
                </a:lnTo>
                <a:lnTo>
                  <a:pt x="7017998" y="1492642"/>
                </a:lnTo>
                <a:lnTo>
                  <a:pt x="0" y="1492642"/>
                </a:lnTo>
                <a:lnTo>
                  <a:pt x="0" y="0"/>
                </a:lnTo>
                <a:close/>
              </a:path>
            </a:pathLst>
          </a:custGeom>
          <a:blipFill>
            <a:blip r:embed="rId4"/>
            <a:stretch>
              <a:fillRect l="-86722" t="-29425" r="-73758" b="-559755"/>
            </a:stretch>
          </a:blipFill>
        </p:spPr>
        <p:txBody>
          <a:bodyPr/>
          <a:lstStyle/>
          <a:p>
            <a:endParaRPr lang="en-US"/>
          </a:p>
        </p:txBody>
      </p:sp>
      <p:sp>
        <p:nvSpPr>
          <p:cNvPr id="27" name="Rectangle 1">
            <a:extLst>
              <a:ext uri="{FF2B5EF4-FFF2-40B4-BE49-F238E27FC236}">
                <a16:creationId xmlns:a16="http://schemas.microsoft.com/office/drawing/2014/main" id="{24EAB906-DD2D-6799-0E57-EF3D1E048086}"/>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8" name="Group 13">
            <a:extLst>
              <a:ext uri="{FF2B5EF4-FFF2-40B4-BE49-F238E27FC236}">
                <a16:creationId xmlns:a16="http://schemas.microsoft.com/office/drawing/2014/main" id="{0E096B1D-77C7-3A73-BD84-0357A2A0CD54}"/>
              </a:ext>
            </a:extLst>
          </p:cNvPr>
          <p:cNvGrpSpPr/>
          <p:nvPr/>
        </p:nvGrpSpPr>
        <p:grpSpPr>
          <a:xfrm rot="5400000">
            <a:off x="5945381" y="2745770"/>
            <a:ext cx="636900" cy="896100"/>
            <a:chOff x="0" y="0"/>
            <a:chExt cx="849200" cy="1194800"/>
          </a:xfrm>
        </p:grpSpPr>
        <p:sp>
          <p:nvSpPr>
            <p:cNvPr id="29" name="Freeform 14">
              <a:extLst>
                <a:ext uri="{FF2B5EF4-FFF2-40B4-BE49-F238E27FC236}">
                  <a16:creationId xmlns:a16="http://schemas.microsoft.com/office/drawing/2014/main" id="{8AA650BC-D9E3-AB43-2B66-06F8DA81C70A}"/>
                </a:ext>
              </a:extLst>
            </p:cNvPr>
            <p:cNvSpPr/>
            <p:nvPr/>
          </p:nvSpPr>
          <p:spPr>
            <a:xfrm>
              <a:off x="12700" y="12700"/>
              <a:ext cx="823849" cy="1169416"/>
            </a:xfrm>
            <a:custGeom>
              <a:avLst/>
              <a:gdLst/>
              <a:ahLst/>
              <a:cxnLst/>
              <a:rect l="l" t="t" r="r" b="b"/>
              <a:pathLst>
                <a:path w="823849" h="1169416">
                  <a:moveTo>
                    <a:pt x="823849" y="753872"/>
                  </a:moveTo>
                  <a:lnTo>
                    <a:pt x="617855" y="753872"/>
                  </a:lnTo>
                  <a:lnTo>
                    <a:pt x="617855" y="0"/>
                  </a:lnTo>
                  <a:lnTo>
                    <a:pt x="205994" y="0"/>
                  </a:lnTo>
                  <a:lnTo>
                    <a:pt x="205994" y="753872"/>
                  </a:lnTo>
                  <a:lnTo>
                    <a:pt x="0" y="753872"/>
                  </a:lnTo>
                  <a:lnTo>
                    <a:pt x="411861" y="1169416"/>
                  </a:lnTo>
                  <a:close/>
                </a:path>
              </a:pathLst>
            </a:custGeom>
            <a:solidFill>
              <a:srgbClr val="F2F2F2"/>
            </a:solidFill>
          </p:spPr>
          <p:txBody>
            <a:bodyPr/>
            <a:lstStyle/>
            <a:p>
              <a:endParaRPr lang="en-US"/>
            </a:p>
          </p:txBody>
        </p:sp>
        <p:sp>
          <p:nvSpPr>
            <p:cNvPr id="30" name="Freeform 15">
              <a:extLst>
                <a:ext uri="{FF2B5EF4-FFF2-40B4-BE49-F238E27FC236}">
                  <a16:creationId xmlns:a16="http://schemas.microsoft.com/office/drawing/2014/main" id="{8BC50AC3-B9F7-94E0-E9ED-70D7AF1D1296}"/>
                </a:ext>
              </a:extLst>
            </p:cNvPr>
            <p:cNvSpPr/>
            <p:nvPr/>
          </p:nvSpPr>
          <p:spPr>
            <a:xfrm>
              <a:off x="-1016" y="0"/>
              <a:ext cx="851154" cy="1194816"/>
            </a:xfrm>
            <a:custGeom>
              <a:avLst/>
              <a:gdLst/>
              <a:ahLst/>
              <a:cxnLst/>
              <a:rect l="l" t="t" r="r" b="b"/>
              <a:pathLst>
                <a:path w="851154" h="1194816">
                  <a:moveTo>
                    <a:pt x="837565" y="779272"/>
                  </a:moveTo>
                  <a:lnTo>
                    <a:pt x="631571" y="779272"/>
                  </a:lnTo>
                  <a:cubicBezTo>
                    <a:pt x="624586" y="779272"/>
                    <a:pt x="618871" y="773557"/>
                    <a:pt x="618871" y="766572"/>
                  </a:cubicBezTo>
                  <a:lnTo>
                    <a:pt x="618871" y="12700"/>
                  </a:lnTo>
                  <a:lnTo>
                    <a:pt x="631571" y="12700"/>
                  </a:lnTo>
                  <a:lnTo>
                    <a:pt x="631571" y="25400"/>
                  </a:lnTo>
                  <a:lnTo>
                    <a:pt x="219710" y="25400"/>
                  </a:lnTo>
                  <a:lnTo>
                    <a:pt x="219710" y="12700"/>
                  </a:lnTo>
                  <a:lnTo>
                    <a:pt x="232410" y="12700"/>
                  </a:lnTo>
                  <a:lnTo>
                    <a:pt x="232410" y="766572"/>
                  </a:lnTo>
                  <a:cubicBezTo>
                    <a:pt x="232410" y="773557"/>
                    <a:pt x="226695" y="779272"/>
                    <a:pt x="219710" y="779272"/>
                  </a:cubicBezTo>
                  <a:lnTo>
                    <a:pt x="13716" y="779272"/>
                  </a:lnTo>
                  <a:lnTo>
                    <a:pt x="13716" y="766572"/>
                  </a:lnTo>
                  <a:lnTo>
                    <a:pt x="22733" y="757682"/>
                  </a:lnTo>
                  <a:lnTo>
                    <a:pt x="434594" y="1173099"/>
                  </a:lnTo>
                  <a:lnTo>
                    <a:pt x="425577" y="1181989"/>
                  </a:lnTo>
                  <a:lnTo>
                    <a:pt x="416560" y="1173099"/>
                  </a:lnTo>
                  <a:lnTo>
                    <a:pt x="828548" y="757555"/>
                  </a:lnTo>
                  <a:lnTo>
                    <a:pt x="837565" y="766445"/>
                  </a:lnTo>
                  <a:lnTo>
                    <a:pt x="837565" y="779145"/>
                  </a:lnTo>
                  <a:moveTo>
                    <a:pt x="837565" y="753745"/>
                  </a:moveTo>
                  <a:cubicBezTo>
                    <a:pt x="842645" y="753745"/>
                    <a:pt x="847344" y="756793"/>
                    <a:pt x="849249" y="761619"/>
                  </a:cubicBezTo>
                  <a:cubicBezTo>
                    <a:pt x="851154" y="766445"/>
                    <a:pt x="850138" y="771779"/>
                    <a:pt x="846582" y="775462"/>
                  </a:cubicBezTo>
                  <a:lnTo>
                    <a:pt x="434594" y="1191006"/>
                  </a:lnTo>
                  <a:cubicBezTo>
                    <a:pt x="432181" y="1193419"/>
                    <a:pt x="429006" y="1194816"/>
                    <a:pt x="425577" y="1194816"/>
                  </a:cubicBezTo>
                  <a:cubicBezTo>
                    <a:pt x="422148" y="1194816"/>
                    <a:pt x="418973" y="1193419"/>
                    <a:pt x="416560" y="1191006"/>
                  </a:cubicBezTo>
                  <a:lnTo>
                    <a:pt x="4699" y="775462"/>
                  </a:lnTo>
                  <a:cubicBezTo>
                    <a:pt x="1143" y="771779"/>
                    <a:pt x="0" y="766318"/>
                    <a:pt x="2032" y="761619"/>
                  </a:cubicBezTo>
                  <a:cubicBezTo>
                    <a:pt x="4064" y="756920"/>
                    <a:pt x="8636" y="753745"/>
                    <a:pt x="13716" y="753745"/>
                  </a:cubicBezTo>
                  <a:lnTo>
                    <a:pt x="219710" y="753745"/>
                  </a:lnTo>
                  <a:lnTo>
                    <a:pt x="219710" y="766445"/>
                  </a:lnTo>
                  <a:lnTo>
                    <a:pt x="207010" y="766445"/>
                  </a:lnTo>
                  <a:lnTo>
                    <a:pt x="207010" y="12700"/>
                  </a:lnTo>
                  <a:cubicBezTo>
                    <a:pt x="207010" y="5715"/>
                    <a:pt x="212725" y="0"/>
                    <a:pt x="219710" y="0"/>
                  </a:cubicBezTo>
                  <a:lnTo>
                    <a:pt x="631571" y="0"/>
                  </a:lnTo>
                  <a:cubicBezTo>
                    <a:pt x="638556" y="0"/>
                    <a:pt x="644271" y="5715"/>
                    <a:pt x="644271" y="12700"/>
                  </a:cubicBezTo>
                  <a:lnTo>
                    <a:pt x="644271" y="766572"/>
                  </a:lnTo>
                  <a:lnTo>
                    <a:pt x="631571" y="766572"/>
                  </a:lnTo>
                  <a:lnTo>
                    <a:pt x="631571" y="753872"/>
                  </a:lnTo>
                  <a:lnTo>
                    <a:pt x="837565" y="753872"/>
                  </a:lnTo>
                  <a:close/>
                </a:path>
              </a:pathLst>
            </a:custGeom>
            <a:solidFill>
              <a:srgbClr val="1C3052"/>
            </a:solidFill>
          </p:spPr>
          <p:txBody>
            <a:bodyPr/>
            <a:lstStyle/>
            <a:p>
              <a:endParaRPr lang="en-US"/>
            </a:p>
          </p:txBody>
        </p:sp>
      </p:grpSp>
      <p:grpSp>
        <p:nvGrpSpPr>
          <p:cNvPr id="31" name="Group 13">
            <a:extLst>
              <a:ext uri="{FF2B5EF4-FFF2-40B4-BE49-F238E27FC236}">
                <a16:creationId xmlns:a16="http://schemas.microsoft.com/office/drawing/2014/main" id="{0530F2B3-FBD5-AFD7-DC39-F9ECAD89D13E}"/>
              </a:ext>
            </a:extLst>
          </p:cNvPr>
          <p:cNvGrpSpPr/>
          <p:nvPr/>
        </p:nvGrpSpPr>
        <p:grpSpPr>
          <a:xfrm rot="16200000">
            <a:off x="11754691" y="2723260"/>
            <a:ext cx="636900" cy="896100"/>
            <a:chOff x="0" y="0"/>
            <a:chExt cx="849200" cy="1194800"/>
          </a:xfrm>
        </p:grpSpPr>
        <p:sp>
          <p:nvSpPr>
            <p:cNvPr id="32" name="Freeform 14">
              <a:extLst>
                <a:ext uri="{FF2B5EF4-FFF2-40B4-BE49-F238E27FC236}">
                  <a16:creationId xmlns:a16="http://schemas.microsoft.com/office/drawing/2014/main" id="{BC599ACC-1646-210E-177E-89A6E7CDE48C}"/>
                </a:ext>
              </a:extLst>
            </p:cNvPr>
            <p:cNvSpPr/>
            <p:nvPr/>
          </p:nvSpPr>
          <p:spPr>
            <a:xfrm>
              <a:off x="12700" y="12700"/>
              <a:ext cx="823849" cy="1169416"/>
            </a:xfrm>
            <a:custGeom>
              <a:avLst/>
              <a:gdLst/>
              <a:ahLst/>
              <a:cxnLst/>
              <a:rect l="l" t="t" r="r" b="b"/>
              <a:pathLst>
                <a:path w="823849" h="1169416">
                  <a:moveTo>
                    <a:pt x="823849" y="753872"/>
                  </a:moveTo>
                  <a:lnTo>
                    <a:pt x="617855" y="753872"/>
                  </a:lnTo>
                  <a:lnTo>
                    <a:pt x="617855" y="0"/>
                  </a:lnTo>
                  <a:lnTo>
                    <a:pt x="205994" y="0"/>
                  </a:lnTo>
                  <a:lnTo>
                    <a:pt x="205994" y="753872"/>
                  </a:lnTo>
                  <a:lnTo>
                    <a:pt x="0" y="753872"/>
                  </a:lnTo>
                  <a:lnTo>
                    <a:pt x="411861" y="1169416"/>
                  </a:lnTo>
                  <a:close/>
                </a:path>
              </a:pathLst>
            </a:custGeom>
            <a:solidFill>
              <a:srgbClr val="F2F2F2"/>
            </a:solidFill>
          </p:spPr>
          <p:txBody>
            <a:bodyPr/>
            <a:lstStyle/>
            <a:p>
              <a:endParaRPr lang="en-US"/>
            </a:p>
          </p:txBody>
        </p:sp>
        <p:sp>
          <p:nvSpPr>
            <p:cNvPr id="33" name="Freeform 15">
              <a:extLst>
                <a:ext uri="{FF2B5EF4-FFF2-40B4-BE49-F238E27FC236}">
                  <a16:creationId xmlns:a16="http://schemas.microsoft.com/office/drawing/2014/main" id="{1F994A8C-4404-63E0-FA41-7657D37A0A86}"/>
                </a:ext>
              </a:extLst>
            </p:cNvPr>
            <p:cNvSpPr/>
            <p:nvPr/>
          </p:nvSpPr>
          <p:spPr>
            <a:xfrm>
              <a:off x="-1016" y="0"/>
              <a:ext cx="851154" cy="1194816"/>
            </a:xfrm>
            <a:custGeom>
              <a:avLst/>
              <a:gdLst/>
              <a:ahLst/>
              <a:cxnLst/>
              <a:rect l="l" t="t" r="r" b="b"/>
              <a:pathLst>
                <a:path w="851154" h="1194816">
                  <a:moveTo>
                    <a:pt x="837565" y="779272"/>
                  </a:moveTo>
                  <a:lnTo>
                    <a:pt x="631571" y="779272"/>
                  </a:lnTo>
                  <a:cubicBezTo>
                    <a:pt x="624586" y="779272"/>
                    <a:pt x="618871" y="773557"/>
                    <a:pt x="618871" y="766572"/>
                  </a:cubicBezTo>
                  <a:lnTo>
                    <a:pt x="618871" y="12700"/>
                  </a:lnTo>
                  <a:lnTo>
                    <a:pt x="631571" y="12700"/>
                  </a:lnTo>
                  <a:lnTo>
                    <a:pt x="631571" y="25400"/>
                  </a:lnTo>
                  <a:lnTo>
                    <a:pt x="219710" y="25400"/>
                  </a:lnTo>
                  <a:lnTo>
                    <a:pt x="219710" y="12700"/>
                  </a:lnTo>
                  <a:lnTo>
                    <a:pt x="232410" y="12700"/>
                  </a:lnTo>
                  <a:lnTo>
                    <a:pt x="232410" y="766572"/>
                  </a:lnTo>
                  <a:cubicBezTo>
                    <a:pt x="232410" y="773557"/>
                    <a:pt x="226695" y="779272"/>
                    <a:pt x="219710" y="779272"/>
                  </a:cubicBezTo>
                  <a:lnTo>
                    <a:pt x="13716" y="779272"/>
                  </a:lnTo>
                  <a:lnTo>
                    <a:pt x="13716" y="766572"/>
                  </a:lnTo>
                  <a:lnTo>
                    <a:pt x="22733" y="757682"/>
                  </a:lnTo>
                  <a:lnTo>
                    <a:pt x="434594" y="1173099"/>
                  </a:lnTo>
                  <a:lnTo>
                    <a:pt x="425577" y="1181989"/>
                  </a:lnTo>
                  <a:lnTo>
                    <a:pt x="416560" y="1173099"/>
                  </a:lnTo>
                  <a:lnTo>
                    <a:pt x="828548" y="757555"/>
                  </a:lnTo>
                  <a:lnTo>
                    <a:pt x="837565" y="766445"/>
                  </a:lnTo>
                  <a:lnTo>
                    <a:pt x="837565" y="779145"/>
                  </a:lnTo>
                  <a:moveTo>
                    <a:pt x="837565" y="753745"/>
                  </a:moveTo>
                  <a:cubicBezTo>
                    <a:pt x="842645" y="753745"/>
                    <a:pt x="847344" y="756793"/>
                    <a:pt x="849249" y="761619"/>
                  </a:cubicBezTo>
                  <a:cubicBezTo>
                    <a:pt x="851154" y="766445"/>
                    <a:pt x="850138" y="771779"/>
                    <a:pt x="846582" y="775462"/>
                  </a:cubicBezTo>
                  <a:lnTo>
                    <a:pt x="434594" y="1191006"/>
                  </a:lnTo>
                  <a:cubicBezTo>
                    <a:pt x="432181" y="1193419"/>
                    <a:pt x="429006" y="1194816"/>
                    <a:pt x="425577" y="1194816"/>
                  </a:cubicBezTo>
                  <a:cubicBezTo>
                    <a:pt x="422148" y="1194816"/>
                    <a:pt x="418973" y="1193419"/>
                    <a:pt x="416560" y="1191006"/>
                  </a:cubicBezTo>
                  <a:lnTo>
                    <a:pt x="4699" y="775462"/>
                  </a:lnTo>
                  <a:cubicBezTo>
                    <a:pt x="1143" y="771779"/>
                    <a:pt x="0" y="766318"/>
                    <a:pt x="2032" y="761619"/>
                  </a:cubicBezTo>
                  <a:cubicBezTo>
                    <a:pt x="4064" y="756920"/>
                    <a:pt x="8636" y="753745"/>
                    <a:pt x="13716" y="753745"/>
                  </a:cubicBezTo>
                  <a:lnTo>
                    <a:pt x="219710" y="753745"/>
                  </a:lnTo>
                  <a:lnTo>
                    <a:pt x="219710" y="766445"/>
                  </a:lnTo>
                  <a:lnTo>
                    <a:pt x="207010" y="766445"/>
                  </a:lnTo>
                  <a:lnTo>
                    <a:pt x="207010" y="12700"/>
                  </a:lnTo>
                  <a:cubicBezTo>
                    <a:pt x="207010" y="5715"/>
                    <a:pt x="212725" y="0"/>
                    <a:pt x="219710" y="0"/>
                  </a:cubicBezTo>
                  <a:lnTo>
                    <a:pt x="631571" y="0"/>
                  </a:lnTo>
                  <a:cubicBezTo>
                    <a:pt x="638556" y="0"/>
                    <a:pt x="644271" y="5715"/>
                    <a:pt x="644271" y="12700"/>
                  </a:cubicBezTo>
                  <a:lnTo>
                    <a:pt x="644271" y="766572"/>
                  </a:lnTo>
                  <a:lnTo>
                    <a:pt x="631571" y="766572"/>
                  </a:lnTo>
                  <a:lnTo>
                    <a:pt x="631571" y="753872"/>
                  </a:lnTo>
                  <a:lnTo>
                    <a:pt x="837565" y="753872"/>
                  </a:lnTo>
                  <a:close/>
                </a:path>
              </a:pathLst>
            </a:custGeom>
            <a:solidFill>
              <a:srgbClr val="1C3052"/>
            </a:solid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descr="A blue rectangular object with a black border  Description automatically generated"/>
          <p:cNvSpPr/>
          <p:nvPr/>
        </p:nvSpPr>
        <p:spPr>
          <a:xfrm>
            <a:off x="-244929" y="-702128"/>
            <a:ext cx="18843172" cy="10989128"/>
          </a:xfrm>
          <a:custGeom>
            <a:avLst/>
            <a:gdLst/>
            <a:ahLst/>
            <a:cxnLst/>
            <a:rect l="l" t="t" r="r" b="b"/>
            <a:pathLst>
              <a:path w="18280599" h="10287000">
                <a:moveTo>
                  <a:pt x="0" y="0"/>
                </a:moveTo>
                <a:lnTo>
                  <a:pt x="18280599" y="0"/>
                </a:lnTo>
                <a:lnTo>
                  <a:pt x="18280599"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949242" y="2674393"/>
            <a:ext cx="4849443" cy="1112654"/>
            <a:chOff x="0" y="0"/>
            <a:chExt cx="6465924" cy="1483539"/>
          </a:xfrm>
        </p:grpSpPr>
        <p:sp>
          <p:nvSpPr>
            <p:cNvPr id="4" name="Freeform 4"/>
            <p:cNvSpPr/>
            <p:nvPr/>
          </p:nvSpPr>
          <p:spPr>
            <a:xfrm>
              <a:off x="0" y="0"/>
              <a:ext cx="6465895" cy="1483530"/>
            </a:xfrm>
            <a:custGeom>
              <a:avLst/>
              <a:gdLst/>
              <a:ahLst/>
              <a:cxnLst/>
              <a:rect l="l" t="t" r="r" b="b"/>
              <a:pathLst>
                <a:path w="6465895" h="1483530">
                  <a:moveTo>
                    <a:pt x="0" y="0"/>
                  </a:moveTo>
                  <a:lnTo>
                    <a:pt x="6465895" y="0"/>
                  </a:lnTo>
                  <a:lnTo>
                    <a:pt x="6465895" y="1483530"/>
                  </a:lnTo>
                  <a:lnTo>
                    <a:pt x="0" y="1483530"/>
                  </a:lnTo>
                  <a:close/>
                </a:path>
              </a:pathLst>
            </a:custGeom>
            <a:solidFill>
              <a:srgbClr val="668CB3"/>
            </a:solidFill>
          </p:spPr>
          <p:txBody>
            <a:bodyPr/>
            <a:lstStyle/>
            <a:p>
              <a:endParaRPr lang="en-US"/>
            </a:p>
          </p:txBody>
        </p:sp>
        <p:sp>
          <p:nvSpPr>
            <p:cNvPr id="5" name="TextBox 5"/>
            <p:cNvSpPr txBox="1"/>
            <p:nvPr/>
          </p:nvSpPr>
          <p:spPr>
            <a:xfrm>
              <a:off x="0" y="9525"/>
              <a:ext cx="6465924" cy="1474014"/>
            </a:xfrm>
            <a:prstGeom prst="rect">
              <a:avLst/>
            </a:prstGeom>
          </p:spPr>
          <p:txBody>
            <a:bodyPr lIns="50800" tIns="50800" rIns="50800" bIns="50800" rtlCol="0" anchor="ctr"/>
            <a:lstStyle/>
            <a:p>
              <a:pPr algn="ctr">
                <a:lnSpc>
                  <a:spcPts val="5759"/>
                </a:lnSpc>
              </a:pPr>
              <a:r>
                <a:rPr lang="en-US" sz="4800" spc="44">
                  <a:solidFill>
                    <a:srgbClr val="FFFFFF"/>
                  </a:solidFill>
                  <a:latin typeface="Times New Roman" panose="02020603050405020304" pitchFamily="18" charset="0"/>
                  <a:ea typeface="Open Sans 1"/>
                  <a:cs typeface="Times New Roman" panose="02020603050405020304" pitchFamily="18" charset="0"/>
                  <a:sym typeface="Open Sans 1"/>
                </a:rPr>
                <a:t>Impromptu</a:t>
              </a:r>
              <a:r>
                <a:rPr lang="en-US" sz="4800" spc="44">
                  <a:solidFill>
                    <a:srgbClr val="FFFFFF"/>
                  </a:solidFill>
                  <a:latin typeface="Open Sans 1"/>
                  <a:ea typeface="Open Sans 1"/>
                  <a:cs typeface="Open Sans 1"/>
                  <a:sym typeface="Open Sans 1"/>
                </a:rPr>
                <a:t>   </a:t>
              </a:r>
            </a:p>
          </p:txBody>
        </p:sp>
      </p:grpSp>
      <p:grpSp>
        <p:nvGrpSpPr>
          <p:cNvPr id="6" name="Group 6"/>
          <p:cNvGrpSpPr/>
          <p:nvPr/>
        </p:nvGrpSpPr>
        <p:grpSpPr>
          <a:xfrm>
            <a:off x="10632871" y="2671480"/>
            <a:ext cx="5736732" cy="1115566"/>
            <a:chOff x="0" y="0"/>
            <a:chExt cx="7648975" cy="1487422"/>
          </a:xfrm>
        </p:grpSpPr>
        <p:sp>
          <p:nvSpPr>
            <p:cNvPr id="7" name="Freeform 7"/>
            <p:cNvSpPr/>
            <p:nvPr/>
          </p:nvSpPr>
          <p:spPr>
            <a:xfrm>
              <a:off x="0" y="0"/>
              <a:ext cx="7648974" cy="1487413"/>
            </a:xfrm>
            <a:custGeom>
              <a:avLst/>
              <a:gdLst/>
              <a:ahLst/>
              <a:cxnLst/>
              <a:rect l="l" t="t" r="r" b="b"/>
              <a:pathLst>
                <a:path w="7648974" h="1487413">
                  <a:moveTo>
                    <a:pt x="0" y="0"/>
                  </a:moveTo>
                  <a:lnTo>
                    <a:pt x="7648974" y="0"/>
                  </a:lnTo>
                  <a:lnTo>
                    <a:pt x="7648974" y="1487413"/>
                  </a:lnTo>
                  <a:lnTo>
                    <a:pt x="0" y="1487413"/>
                  </a:lnTo>
                  <a:close/>
                </a:path>
              </a:pathLst>
            </a:custGeom>
            <a:solidFill>
              <a:srgbClr val="668CB3"/>
            </a:solidFill>
          </p:spPr>
          <p:txBody>
            <a:bodyPr/>
            <a:lstStyle/>
            <a:p>
              <a:endParaRPr lang="en-US"/>
            </a:p>
          </p:txBody>
        </p:sp>
        <p:sp>
          <p:nvSpPr>
            <p:cNvPr id="8" name="TextBox 8"/>
            <p:cNvSpPr txBox="1"/>
            <p:nvPr/>
          </p:nvSpPr>
          <p:spPr>
            <a:xfrm>
              <a:off x="0" y="9525"/>
              <a:ext cx="7648975" cy="1477897"/>
            </a:xfrm>
            <a:prstGeom prst="rect">
              <a:avLst/>
            </a:prstGeom>
          </p:spPr>
          <p:txBody>
            <a:bodyPr lIns="50800" tIns="50800" rIns="50800" bIns="50800" rtlCol="0" anchor="ctr"/>
            <a:lstStyle/>
            <a:p>
              <a:pPr algn="ctr">
                <a:lnSpc>
                  <a:spcPts val="5759"/>
                </a:lnSpc>
              </a:pPr>
              <a:r>
                <a:rPr lang="en-US" sz="4800" spc="44">
                  <a:solidFill>
                    <a:srgbClr val="FFFFFF"/>
                  </a:solidFill>
                  <a:latin typeface="Times New Roman" panose="02020603050405020304" pitchFamily="18" charset="0"/>
                  <a:ea typeface="Open Sans 1"/>
                  <a:cs typeface="Times New Roman" panose="02020603050405020304" pitchFamily="18" charset="0"/>
                  <a:sym typeface="Open Sans 1"/>
                </a:rPr>
                <a:t>Extemporaneous</a:t>
              </a:r>
            </a:p>
          </p:txBody>
        </p:sp>
      </p:grpSp>
      <p:sp>
        <p:nvSpPr>
          <p:cNvPr id="9" name="TextBox 9"/>
          <p:cNvSpPr txBox="1"/>
          <p:nvPr/>
        </p:nvSpPr>
        <p:spPr>
          <a:xfrm>
            <a:off x="491120" y="5278725"/>
            <a:ext cx="7803786" cy="3417539"/>
          </a:xfrm>
          <a:prstGeom prst="rect">
            <a:avLst/>
          </a:prstGeom>
        </p:spPr>
        <p:txBody>
          <a:bodyPr lIns="0" tIns="0" rIns="0" bIns="0" rtlCol="0" anchor="t">
            <a:spAutoFit/>
          </a:bodyPr>
          <a:lstStyle/>
          <a:p>
            <a:pPr marL="542925" lvl="1" indent="-271145">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Wide variety of topics</a:t>
            </a: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542925" lvl="1" indent="-271145">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Demonstrates on-the-spot thinking</a:t>
            </a: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542925" lvl="1" indent="-271145">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rPr>
              <a:t>Communicates theme and topic in a memorable way</a:t>
            </a:r>
          </a:p>
          <a:p>
            <a:pPr marL="542925" lvl="1" indent="-271145" algn="l">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The prompt must be the central theme of the speech</a:t>
            </a:r>
            <a:endPar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10"/>
          <p:cNvSpPr txBox="1"/>
          <p:nvPr/>
        </p:nvSpPr>
        <p:spPr>
          <a:xfrm>
            <a:off x="9819636" y="5278725"/>
            <a:ext cx="8000223" cy="2840458"/>
          </a:xfrm>
          <a:prstGeom prst="rect">
            <a:avLst/>
          </a:prstGeom>
        </p:spPr>
        <p:txBody>
          <a:bodyPr lIns="0" tIns="0" rIns="0" bIns="0" rtlCol="0" anchor="t">
            <a:spAutoFit/>
          </a:bodyPr>
          <a:lstStyle/>
          <a:p>
            <a:pPr marL="542925" lvl="1" indent="-271145">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Questions about recent news stories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542925" lvl="1" indent="-271145">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Analyzes current events using a variety of sources</a:t>
            </a:r>
            <a:endPar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endParaRPr>
          </a:p>
          <a:p>
            <a:pPr marL="542925" lvl="1" indent="-271145" algn="l">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Takes a position on topic </a:t>
            </a:r>
            <a:endPar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endParaRPr>
          </a:p>
          <a:p>
            <a:pPr marL="542925" lvl="1" indent="-271145" algn="l">
              <a:lnSpc>
                <a:spcPts val="4500"/>
              </a:lnSpc>
              <a:buFont typeface="Arial"/>
              <a:buChar char="•"/>
            </a:pPr>
            <a:r>
              <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sym typeface="Open Sans 1"/>
              </a:rPr>
              <a:t>Assigned order and speaking times </a:t>
            </a:r>
            <a:endParaRPr lang="en-US" sz="3000" dirty="0">
              <a:solidFill>
                <a:srgbClr val="E7E6E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1"/>
          <p:cNvGrpSpPr/>
          <p:nvPr/>
        </p:nvGrpSpPr>
        <p:grpSpPr>
          <a:xfrm>
            <a:off x="3875071" y="4127642"/>
            <a:ext cx="638461" cy="896207"/>
            <a:chOff x="-1016" y="0"/>
            <a:chExt cx="851281" cy="1194943"/>
          </a:xfrm>
        </p:grpSpPr>
        <p:sp>
          <p:nvSpPr>
            <p:cNvPr id="12" name="Freeform 12"/>
            <p:cNvSpPr/>
            <p:nvPr/>
          </p:nvSpPr>
          <p:spPr>
            <a:xfrm>
              <a:off x="12700" y="12700"/>
              <a:ext cx="823976" cy="1169543"/>
            </a:xfrm>
            <a:custGeom>
              <a:avLst/>
              <a:gdLst/>
              <a:ahLst/>
              <a:cxnLst/>
              <a:rect l="l" t="t" r="r" b="b"/>
              <a:pathLst>
                <a:path w="823976" h="1169543">
                  <a:moveTo>
                    <a:pt x="823976" y="753872"/>
                  </a:moveTo>
                  <a:lnTo>
                    <a:pt x="617982" y="753872"/>
                  </a:lnTo>
                  <a:lnTo>
                    <a:pt x="617982" y="0"/>
                  </a:lnTo>
                  <a:lnTo>
                    <a:pt x="205994" y="0"/>
                  </a:lnTo>
                  <a:lnTo>
                    <a:pt x="205994" y="753872"/>
                  </a:lnTo>
                  <a:lnTo>
                    <a:pt x="0" y="753872"/>
                  </a:lnTo>
                  <a:lnTo>
                    <a:pt x="411988" y="1169543"/>
                  </a:lnTo>
                  <a:close/>
                </a:path>
              </a:pathLst>
            </a:custGeom>
            <a:solidFill>
              <a:srgbClr val="F2F2F2"/>
            </a:solidFill>
          </p:spPr>
          <p:txBody>
            <a:bodyPr/>
            <a:lstStyle/>
            <a:p>
              <a:endParaRPr lang="en-US" dirty="0"/>
            </a:p>
          </p:txBody>
        </p:sp>
        <p:sp>
          <p:nvSpPr>
            <p:cNvPr id="13" name="Freeform 13"/>
            <p:cNvSpPr/>
            <p:nvPr/>
          </p:nvSpPr>
          <p:spPr>
            <a:xfrm>
              <a:off x="-1016" y="0"/>
              <a:ext cx="851281" cy="1194943"/>
            </a:xfrm>
            <a:custGeom>
              <a:avLst/>
              <a:gdLst/>
              <a:ahLst/>
              <a:cxnLst/>
              <a:rect l="l" t="t" r="r" b="b"/>
              <a:pathLst>
                <a:path w="851281" h="1194943">
                  <a:moveTo>
                    <a:pt x="837692" y="779272"/>
                  </a:moveTo>
                  <a:lnTo>
                    <a:pt x="631698" y="779272"/>
                  </a:lnTo>
                  <a:cubicBezTo>
                    <a:pt x="624713" y="779272"/>
                    <a:pt x="618998" y="773557"/>
                    <a:pt x="618998" y="766572"/>
                  </a:cubicBezTo>
                  <a:lnTo>
                    <a:pt x="618998" y="12700"/>
                  </a:lnTo>
                  <a:lnTo>
                    <a:pt x="631698" y="12700"/>
                  </a:lnTo>
                  <a:lnTo>
                    <a:pt x="631698" y="25400"/>
                  </a:lnTo>
                  <a:lnTo>
                    <a:pt x="219710" y="25400"/>
                  </a:lnTo>
                  <a:lnTo>
                    <a:pt x="219710" y="12700"/>
                  </a:lnTo>
                  <a:lnTo>
                    <a:pt x="232410" y="12700"/>
                  </a:lnTo>
                  <a:lnTo>
                    <a:pt x="232410" y="766572"/>
                  </a:lnTo>
                  <a:cubicBezTo>
                    <a:pt x="232410" y="773557"/>
                    <a:pt x="226695" y="779272"/>
                    <a:pt x="219710" y="779272"/>
                  </a:cubicBezTo>
                  <a:lnTo>
                    <a:pt x="13716" y="779272"/>
                  </a:lnTo>
                  <a:lnTo>
                    <a:pt x="13716" y="766572"/>
                  </a:lnTo>
                  <a:lnTo>
                    <a:pt x="22733" y="757682"/>
                  </a:lnTo>
                  <a:lnTo>
                    <a:pt x="434721" y="1173353"/>
                  </a:lnTo>
                  <a:lnTo>
                    <a:pt x="425704" y="1182243"/>
                  </a:lnTo>
                  <a:lnTo>
                    <a:pt x="416687" y="1173353"/>
                  </a:lnTo>
                  <a:lnTo>
                    <a:pt x="828675" y="757682"/>
                  </a:lnTo>
                  <a:lnTo>
                    <a:pt x="837692" y="766572"/>
                  </a:lnTo>
                  <a:lnTo>
                    <a:pt x="837692" y="779272"/>
                  </a:lnTo>
                  <a:moveTo>
                    <a:pt x="837692" y="753872"/>
                  </a:moveTo>
                  <a:cubicBezTo>
                    <a:pt x="842772" y="753872"/>
                    <a:pt x="847471" y="756920"/>
                    <a:pt x="849376" y="761746"/>
                  </a:cubicBezTo>
                  <a:cubicBezTo>
                    <a:pt x="851281" y="766572"/>
                    <a:pt x="850265" y="771906"/>
                    <a:pt x="846709" y="775589"/>
                  </a:cubicBezTo>
                  <a:lnTo>
                    <a:pt x="434721" y="1191133"/>
                  </a:lnTo>
                  <a:cubicBezTo>
                    <a:pt x="432308" y="1193546"/>
                    <a:pt x="429133" y="1194943"/>
                    <a:pt x="425704" y="1194943"/>
                  </a:cubicBezTo>
                  <a:cubicBezTo>
                    <a:pt x="422275" y="1194943"/>
                    <a:pt x="419100" y="1193546"/>
                    <a:pt x="416687" y="1191133"/>
                  </a:cubicBezTo>
                  <a:lnTo>
                    <a:pt x="4699" y="775589"/>
                  </a:lnTo>
                  <a:cubicBezTo>
                    <a:pt x="1143" y="771906"/>
                    <a:pt x="0" y="766445"/>
                    <a:pt x="2032" y="761746"/>
                  </a:cubicBezTo>
                  <a:cubicBezTo>
                    <a:pt x="4064" y="757047"/>
                    <a:pt x="8636" y="753872"/>
                    <a:pt x="13716" y="753872"/>
                  </a:cubicBezTo>
                  <a:lnTo>
                    <a:pt x="219710" y="753872"/>
                  </a:lnTo>
                  <a:lnTo>
                    <a:pt x="219710" y="766572"/>
                  </a:lnTo>
                  <a:lnTo>
                    <a:pt x="207010" y="766572"/>
                  </a:lnTo>
                  <a:lnTo>
                    <a:pt x="207010" y="12700"/>
                  </a:lnTo>
                  <a:cubicBezTo>
                    <a:pt x="207010" y="5715"/>
                    <a:pt x="212725" y="0"/>
                    <a:pt x="219710" y="0"/>
                  </a:cubicBezTo>
                  <a:lnTo>
                    <a:pt x="631698" y="0"/>
                  </a:lnTo>
                  <a:cubicBezTo>
                    <a:pt x="638683" y="0"/>
                    <a:pt x="644398" y="5715"/>
                    <a:pt x="644398" y="12700"/>
                  </a:cubicBezTo>
                  <a:lnTo>
                    <a:pt x="644398" y="766572"/>
                  </a:lnTo>
                  <a:lnTo>
                    <a:pt x="631698" y="766572"/>
                  </a:lnTo>
                  <a:lnTo>
                    <a:pt x="631698" y="753872"/>
                  </a:lnTo>
                  <a:lnTo>
                    <a:pt x="837692" y="753872"/>
                  </a:lnTo>
                  <a:close/>
                </a:path>
              </a:pathLst>
            </a:custGeom>
            <a:solidFill>
              <a:srgbClr val="1C3052"/>
            </a:solidFill>
          </p:spPr>
          <p:txBody>
            <a:bodyPr/>
            <a:lstStyle/>
            <a:p>
              <a:endParaRPr lang="en-US"/>
            </a:p>
          </p:txBody>
        </p:sp>
      </p:grpSp>
      <p:grpSp>
        <p:nvGrpSpPr>
          <p:cNvPr id="14" name="Group 14"/>
          <p:cNvGrpSpPr/>
          <p:nvPr/>
        </p:nvGrpSpPr>
        <p:grpSpPr>
          <a:xfrm>
            <a:off x="13276339" y="4127642"/>
            <a:ext cx="637023" cy="896212"/>
            <a:chOff x="0" y="0"/>
            <a:chExt cx="849364" cy="1194950"/>
          </a:xfrm>
        </p:grpSpPr>
        <p:sp>
          <p:nvSpPr>
            <p:cNvPr id="15" name="Freeform 15"/>
            <p:cNvSpPr/>
            <p:nvPr/>
          </p:nvSpPr>
          <p:spPr>
            <a:xfrm>
              <a:off x="12700" y="12700"/>
              <a:ext cx="823976" cy="1169543"/>
            </a:xfrm>
            <a:custGeom>
              <a:avLst/>
              <a:gdLst/>
              <a:ahLst/>
              <a:cxnLst/>
              <a:rect l="l" t="t" r="r" b="b"/>
              <a:pathLst>
                <a:path w="823976" h="1169543">
                  <a:moveTo>
                    <a:pt x="823976" y="753872"/>
                  </a:moveTo>
                  <a:lnTo>
                    <a:pt x="617982" y="753872"/>
                  </a:lnTo>
                  <a:lnTo>
                    <a:pt x="617982" y="0"/>
                  </a:lnTo>
                  <a:lnTo>
                    <a:pt x="205994" y="0"/>
                  </a:lnTo>
                  <a:lnTo>
                    <a:pt x="205994" y="753872"/>
                  </a:lnTo>
                  <a:lnTo>
                    <a:pt x="0" y="753872"/>
                  </a:lnTo>
                  <a:lnTo>
                    <a:pt x="411988" y="1169543"/>
                  </a:lnTo>
                  <a:close/>
                </a:path>
              </a:pathLst>
            </a:custGeom>
            <a:solidFill>
              <a:srgbClr val="F2F2F2"/>
            </a:solidFill>
          </p:spPr>
          <p:txBody>
            <a:bodyPr/>
            <a:lstStyle/>
            <a:p>
              <a:endParaRPr lang="en-US"/>
            </a:p>
          </p:txBody>
        </p:sp>
        <p:sp>
          <p:nvSpPr>
            <p:cNvPr id="16" name="Freeform 16"/>
            <p:cNvSpPr/>
            <p:nvPr/>
          </p:nvSpPr>
          <p:spPr>
            <a:xfrm>
              <a:off x="-1016" y="0"/>
              <a:ext cx="851281" cy="1194943"/>
            </a:xfrm>
            <a:custGeom>
              <a:avLst/>
              <a:gdLst/>
              <a:ahLst/>
              <a:cxnLst/>
              <a:rect l="l" t="t" r="r" b="b"/>
              <a:pathLst>
                <a:path w="851281" h="1194943">
                  <a:moveTo>
                    <a:pt x="837692" y="779272"/>
                  </a:moveTo>
                  <a:lnTo>
                    <a:pt x="631698" y="779272"/>
                  </a:lnTo>
                  <a:cubicBezTo>
                    <a:pt x="624713" y="779272"/>
                    <a:pt x="618998" y="773557"/>
                    <a:pt x="618998" y="766572"/>
                  </a:cubicBezTo>
                  <a:lnTo>
                    <a:pt x="618998" y="12700"/>
                  </a:lnTo>
                  <a:lnTo>
                    <a:pt x="631698" y="12700"/>
                  </a:lnTo>
                  <a:lnTo>
                    <a:pt x="631698" y="25400"/>
                  </a:lnTo>
                  <a:lnTo>
                    <a:pt x="219710" y="25400"/>
                  </a:lnTo>
                  <a:lnTo>
                    <a:pt x="219710" y="12700"/>
                  </a:lnTo>
                  <a:lnTo>
                    <a:pt x="232410" y="12700"/>
                  </a:lnTo>
                  <a:lnTo>
                    <a:pt x="232410" y="766572"/>
                  </a:lnTo>
                  <a:cubicBezTo>
                    <a:pt x="232410" y="773557"/>
                    <a:pt x="226695" y="779272"/>
                    <a:pt x="219710" y="779272"/>
                  </a:cubicBezTo>
                  <a:lnTo>
                    <a:pt x="13716" y="779272"/>
                  </a:lnTo>
                  <a:lnTo>
                    <a:pt x="13716" y="766572"/>
                  </a:lnTo>
                  <a:lnTo>
                    <a:pt x="22733" y="757682"/>
                  </a:lnTo>
                  <a:lnTo>
                    <a:pt x="434721" y="1173353"/>
                  </a:lnTo>
                  <a:lnTo>
                    <a:pt x="425704" y="1182243"/>
                  </a:lnTo>
                  <a:lnTo>
                    <a:pt x="416687" y="1173353"/>
                  </a:lnTo>
                  <a:lnTo>
                    <a:pt x="828675" y="757682"/>
                  </a:lnTo>
                  <a:lnTo>
                    <a:pt x="837692" y="766572"/>
                  </a:lnTo>
                  <a:lnTo>
                    <a:pt x="837692" y="779272"/>
                  </a:lnTo>
                  <a:moveTo>
                    <a:pt x="837692" y="753872"/>
                  </a:moveTo>
                  <a:cubicBezTo>
                    <a:pt x="842772" y="753872"/>
                    <a:pt x="847471" y="756920"/>
                    <a:pt x="849376" y="761746"/>
                  </a:cubicBezTo>
                  <a:cubicBezTo>
                    <a:pt x="851281" y="766572"/>
                    <a:pt x="850265" y="771906"/>
                    <a:pt x="846709" y="775589"/>
                  </a:cubicBezTo>
                  <a:lnTo>
                    <a:pt x="434721" y="1191133"/>
                  </a:lnTo>
                  <a:cubicBezTo>
                    <a:pt x="432308" y="1193546"/>
                    <a:pt x="429133" y="1194943"/>
                    <a:pt x="425704" y="1194943"/>
                  </a:cubicBezTo>
                  <a:cubicBezTo>
                    <a:pt x="422275" y="1194943"/>
                    <a:pt x="419100" y="1193546"/>
                    <a:pt x="416687" y="1191133"/>
                  </a:cubicBezTo>
                  <a:lnTo>
                    <a:pt x="4699" y="775589"/>
                  </a:lnTo>
                  <a:cubicBezTo>
                    <a:pt x="1143" y="771906"/>
                    <a:pt x="0" y="766445"/>
                    <a:pt x="2032" y="761746"/>
                  </a:cubicBezTo>
                  <a:cubicBezTo>
                    <a:pt x="4064" y="757047"/>
                    <a:pt x="8636" y="753872"/>
                    <a:pt x="13716" y="753872"/>
                  </a:cubicBezTo>
                  <a:lnTo>
                    <a:pt x="219710" y="753872"/>
                  </a:lnTo>
                  <a:lnTo>
                    <a:pt x="219710" y="766572"/>
                  </a:lnTo>
                  <a:lnTo>
                    <a:pt x="207010" y="766572"/>
                  </a:lnTo>
                  <a:lnTo>
                    <a:pt x="207010" y="12700"/>
                  </a:lnTo>
                  <a:cubicBezTo>
                    <a:pt x="207010" y="5715"/>
                    <a:pt x="212725" y="0"/>
                    <a:pt x="219710" y="0"/>
                  </a:cubicBezTo>
                  <a:lnTo>
                    <a:pt x="631698" y="0"/>
                  </a:lnTo>
                  <a:cubicBezTo>
                    <a:pt x="638683" y="0"/>
                    <a:pt x="644398" y="5715"/>
                    <a:pt x="644398" y="12700"/>
                  </a:cubicBezTo>
                  <a:lnTo>
                    <a:pt x="644398" y="766572"/>
                  </a:lnTo>
                  <a:lnTo>
                    <a:pt x="631698" y="766572"/>
                  </a:lnTo>
                  <a:lnTo>
                    <a:pt x="631698" y="753872"/>
                  </a:lnTo>
                  <a:lnTo>
                    <a:pt x="837692" y="753872"/>
                  </a:lnTo>
                  <a:close/>
                </a:path>
              </a:pathLst>
            </a:custGeom>
            <a:solidFill>
              <a:srgbClr val="1C3052"/>
            </a:solidFill>
          </p:spPr>
          <p:txBody>
            <a:bodyPr/>
            <a:lstStyle/>
            <a:p>
              <a:endParaRPr lang="en-US"/>
            </a:p>
          </p:txBody>
        </p:sp>
      </p:grpSp>
      <p:sp>
        <p:nvSpPr>
          <p:cNvPr id="17" name="Freeform 17"/>
          <p:cNvSpPr/>
          <p:nvPr/>
        </p:nvSpPr>
        <p:spPr>
          <a:xfrm>
            <a:off x="6089897" y="439210"/>
            <a:ext cx="7017999" cy="1470399"/>
          </a:xfrm>
          <a:custGeom>
            <a:avLst/>
            <a:gdLst/>
            <a:ahLst/>
            <a:cxnLst/>
            <a:rect l="l" t="t" r="r" b="b"/>
            <a:pathLst>
              <a:path w="7017999" h="1470399">
                <a:moveTo>
                  <a:pt x="0" y="0"/>
                </a:moveTo>
                <a:lnTo>
                  <a:pt x="7017999" y="0"/>
                </a:lnTo>
                <a:lnTo>
                  <a:pt x="7017999" y="1470399"/>
                </a:lnTo>
                <a:lnTo>
                  <a:pt x="0" y="1470399"/>
                </a:lnTo>
                <a:lnTo>
                  <a:pt x="0" y="0"/>
                </a:lnTo>
                <a:close/>
              </a:path>
            </a:pathLst>
          </a:custGeom>
          <a:blipFill>
            <a:blip r:embed="rId4"/>
            <a:stretch>
              <a:fillRect l="-86722" t="-29870" r="-73758" b="-569736"/>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3595</Words>
  <Application>Microsoft Office PowerPoint</Application>
  <PresentationFormat>Custom</PresentationFormat>
  <Paragraphs>343</Paragraphs>
  <Slides>30</Slides>
  <Notes>29</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30</vt:i4>
      </vt:variant>
    </vt:vector>
  </HeadingPairs>
  <TitlesOfParts>
    <vt:vector size="51" baseType="lpstr">
      <vt:lpstr>Open Sans 1 Bold</vt:lpstr>
      <vt:lpstr>Open Sans 2</vt:lpstr>
      <vt:lpstr>Open Sans 1 Italics</vt:lpstr>
      <vt:lpstr>Arial,Sans-Serif</vt:lpstr>
      <vt:lpstr>Open Sans </vt:lpstr>
      <vt:lpstr>Hussar Bold</vt:lpstr>
      <vt:lpstr>Calibri</vt:lpstr>
      <vt:lpstr>Open Sans</vt:lpstr>
      <vt:lpstr>Open Sans 1 Bold Italics</vt:lpstr>
      <vt:lpstr>Arial</vt:lpstr>
      <vt:lpstr>Open Sans 1</vt:lpstr>
      <vt:lpstr>Arial Bold</vt:lpstr>
      <vt:lpstr>Open Sans 2 Italics</vt:lpstr>
      <vt:lpstr>Arvo Italics</vt:lpstr>
      <vt:lpstr>Arvo</vt:lpstr>
      <vt:lpstr>Hussar</vt:lpstr>
      <vt:lpstr>Times New Roman</vt:lpstr>
      <vt:lpstr>Aptos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 24</dc:title>
  <dc:creator>Beth Nieva</dc:creator>
  <cp:lastModifiedBy>Beth Nieva</cp:lastModifiedBy>
  <cp:revision>4</cp:revision>
  <cp:lastPrinted>2024-09-21T05:04:41Z</cp:lastPrinted>
  <dcterms:created xsi:type="dcterms:W3CDTF">2006-08-16T00:00:00Z</dcterms:created>
  <dcterms:modified xsi:type="dcterms:W3CDTF">2024-09-30T21:42:16Z</dcterms:modified>
  <dc:identifier>DAGQyMZ6Oms</dc:identifier>
</cp:coreProperties>
</file>