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273" r:id="rId19"/>
    <p:sldId id="274" r:id="rId20"/>
    <p:sldId id="275" r:id="rId21"/>
    <p:sldId id="312" r:id="rId22"/>
    <p:sldId id="277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2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C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6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D0477-4B53-4F6A-9E70-144C4F925BAC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4E49C-289F-4C51-88F6-3A15461FE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5B4E8-A429-4FFD-BDA0-F090829583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3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83255-F4B8-8281-FA95-BBBAEFB62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A2D434-DC52-3CA1-3C0A-9FD1ECEB3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D8C1C-3819-B3CD-4213-3B4F9B91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18CA-DFBD-44F0-A717-6D4159A0FCBF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5AAFA-1AC0-2A0C-ED0A-0B9E6DF83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7798C-E2E6-B085-CC53-F65A66ED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45D4-0567-4836-A0C1-F7427D56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2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03EC9-6750-3D17-868F-AAEB08402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BE169-621E-9F5A-6D65-3448BC8E2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859B5-4FFF-DCB2-17D8-1C025C9D6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18CA-DFBD-44F0-A717-6D4159A0FCBF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256C2-C192-B91E-CADF-FA20EAAE3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87C5-8E32-F4C2-4874-E159F494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45D4-0567-4836-A0C1-F7427D56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7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2FCE63-4D49-2BE0-EEEC-AB7307B0B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0867AC-8CF6-D024-37BA-103F49C6D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E5BC9-A70F-363A-F7EE-B4E762D7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18CA-DFBD-44F0-A717-6D4159A0FCBF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811B2-A03F-BF3A-7081-8418DD8B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79865-6032-276D-AA67-3370684F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45D4-0567-4836-A0C1-F7427D56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4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A788C-6CB0-C2FA-009A-30ABCB5C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F8791-573E-8F07-137F-AE938F422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42882-33CF-5402-D062-EDF283989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18CA-DFBD-44F0-A717-6D4159A0FCBF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5411C-EFB6-81C5-3EAD-3E9DDC6B5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32F12-9B52-6ABB-5BBB-17FEEEB72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45D4-0567-4836-A0C1-F7427D56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0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6DCD7-7737-820D-B418-B0DD90C60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BDEE0-05E4-20D9-7926-97FD9A7BD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113D4-9769-1BF3-AEB7-2E0EFC47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18CA-DFBD-44F0-A717-6D4159A0FCBF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E335F-99A3-0847-A960-E054D003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4DADC-4AA6-11B8-6696-266CF3FE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45D4-0567-4836-A0C1-F7427D56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6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3507-7C98-76D8-351E-33E2F342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5DC1E-5541-68D4-C141-0CCC1563E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9D5F6-3922-C92A-6F94-E09BFD6DF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1464D-2862-D8F3-F8F2-CA83D83D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18CA-DFBD-44F0-A717-6D4159A0FCBF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99B4F-E7FE-0510-4EE4-4632DB11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8640D-56FE-B981-03E3-E921DED70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45D4-0567-4836-A0C1-F7427D56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4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961B3-54EF-1293-585F-462C3DE32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33842-4F79-EE0D-26B4-5843EFE93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0F160-D367-0F15-B9D5-66AC8EBEC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A430B-C6FC-3BBF-6DB0-C50109FAA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E08EA-64D7-4BDC-89F7-3CACCC9E6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E53D09-4465-6871-DD8A-CE4549A54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18CA-DFBD-44F0-A717-6D4159A0FCBF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80E952-FB4D-FA00-4EFE-A7B58FCA2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348674-A98B-BECD-B7D7-EACFA9A32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45D4-0567-4836-A0C1-F7427D56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1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C9B7E-95AB-A45A-8187-6DEBCEA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795885-492A-8793-7B02-9B3819AAB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18CA-DFBD-44F0-A717-6D4159A0FCBF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4CF6E8-9D8F-4C5F-5E69-93F91CC7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3090F-04BB-EE09-2C5D-AED917FD4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45D4-0567-4836-A0C1-F7427D56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5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E850C-5093-CE1A-340D-068F8B948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18CA-DFBD-44F0-A717-6D4159A0FCBF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DCAEE8-E3A3-68C9-1547-136BC2C5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AECD1-6AF7-D331-85C7-57A590C01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45D4-0567-4836-A0C1-F7427D56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4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487BF-13BD-6B45-21C9-C56991F2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7C9A-D0D9-C2BE-5FE3-3707043A5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3A847-D8F2-2519-0081-54C9F0E6F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649C7-31FD-EEE9-DE60-DFA58F27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18CA-DFBD-44F0-A717-6D4159A0FCBF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EC264-DF9C-A71F-1A62-9C1F5296A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50BB1-E7BB-E639-61EA-504D156F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45D4-0567-4836-A0C1-F7427D56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1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8A0E9-EAA9-A924-DF50-86619C31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8E157E-86F0-2A64-8C77-31564BB58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9E42C-0693-7BEA-707D-137DC70F9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446FB-9DF0-186C-60C3-42400EF7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18CA-DFBD-44F0-A717-6D4159A0FCBF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403ED-0730-3A1B-F22C-8FAD39D5A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B3243-FF20-1163-3D3C-43359F49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45D4-0567-4836-A0C1-F7427D56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7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20B44-2CAE-A2B4-8669-B6E1250C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4D527-90C0-8369-1784-1A47B842D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4B8D0-3F03-59DF-F985-362084556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418CA-DFBD-44F0-A717-6D4159A0FCBF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FC39-D00A-540B-F181-9425C793B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F6FD3-F579-5FE5-23EA-2F4ABAF0B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C45D4-0567-4836-A0C1-F7427D56B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6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A04C3D-2893-4D76-601C-8C416D9D7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34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3DAA74-759F-3199-9B5D-24A00F743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E17E66-BBDC-0481-AE61-B9687CAEE289}"/>
              </a:ext>
            </a:extLst>
          </p:cNvPr>
          <p:cNvSpPr txBox="1"/>
          <p:nvPr/>
        </p:nvSpPr>
        <p:spPr>
          <a:xfrm>
            <a:off x="967149" y="1430679"/>
            <a:ext cx="10657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6700" dirty="0">
                <a:solidFill>
                  <a:srgbClr val="EDCD97"/>
                </a:solidFill>
                <a:latin typeface="Arvo" panose="02000000000000000000" pitchFamily="2" charset="0"/>
              </a:rPr>
              <a:t>Because </a:t>
            </a:r>
            <a:r>
              <a:rPr lang="en-US" sz="2400" kern="16700" dirty="0" err="1">
                <a:solidFill>
                  <a:srgbClr val="EDCD97"/>
                </a:solidFill>
                <a:latin typeface="Arvo" panose="02000000000000000000" pitchFamily="2" charset="0"/>
              </a:rPr>
              <a:t>Parli</a:t>
            </a:r>
            <a:r>
              <a:rPr lang="en-US" sz="2400" kern="16700" dirty="0">
                <a:solidFill>
                  <a:srgbClr val="EDCD97"/>
                </a:solidFill>
                <a:latin typeface="Arvo" panose="02000000000000000000" pitchFamily="2" charset="0"/>
              </a:rPr>
              <a:t> is based on the British Houses of Parliament, judges and observers are allowed to provide audible feedback respectfully during the round.</a:t>
            </a:r>
          </a:p>
          <a:p>
            <a:endParaRPr lang="en-US" sz="2400" kern="16700" dirty="0">
              <a:solidFill>
                <a:srgbClr val="EDCD97"/>
              </a:solidFill>
              <a:latin typeface="Arvo" panose="02000000000000000000" pitchFamily="2" charset="0"/>
            </a:endParaRPr>
          </a:p>
          <a:p>
            <a:r>
              <a:rPr lang="en-US" sz="2400" kern="16700" dirty="0">
                <a:solidFill>
                  <a:srgbClr val="EDCD97"/>
                </a:solidFill>
                <a:latin typeface="Arvo" panose="02000000000000000000" pitchFamily="2" charset="0"/>
              </a:rPr>
              <a:t>Feedback should </a:t>
            </a:r>
            <a:r>
              <a:rPr lang="en-US" sz="2400" i="1" kern="16700" dirty="0">
                <a:solidFill>
                  <a:srgbClr val="EDCD97"/>
                </a:solidFill>
                <a:latin typeface="Arvo" panose="02000000000000000000" pitchFamily="2" charset="0"/>
              </a:rPr>
              <a:t>not</a:t>
            </a:r>
            <a:r>
              <a:rPr lang="en-US" sz="2400" kern="16700" dirty="0">
                <a:solidFill>
                  <a:srgbClr val="EDCD97"/>
                </a:solidFill>
                <a:latin typeface="Arvo" panose="02000000000000000000" pitchFamily="2" charset="0"/>
              </a:rPr>
              <a:t> be distracting or “drown out” the speaker.</a:t>
            </a:r>
          </a:p>
          <a:p>
            <a:endParaRPr lang="en-US" sz="2400" kern="16700" dirty="0">
              <a:solidFill>
                <a:srgbClr val="EDCD97"/>
              </a:solidFill>
              <a:latin typeface="Arvo" panose="02000000000000000000" pitchFamily="2" charset="0"/>
            </a:endParaRPr>
          </a:p>
          <a:p>
            <a:r>
              <a:rPr lang="en-US" sz="2400" kern="16700" dirty="0">
                <a:solidFill>
                  <a:srgbClr val="EDCD97"/>
                </a:solidFill>
                <a:latin typeface="Arvo" panose="02000000000000000000" pitchFamily="2" charset="0"/>
              </a:rPr>
              <a:t>Audience feedback should </a:t>
            </a:r>
            <a:r>
              <a:rPr lang="en-US" sz="2400" i="1" kern="16700" dirty="0">
                <a:solidFill>
                  <a:srgbClr val="EDCD97"/>
                </a:solidFill>
                <a:latin typeface="Arvo" panose="02000000000000000000" pitchFamily="2" charset="0"/>
              </a:rPr>
              <a:t>not</a:t>
            </a:r>
            <a:r>
              <a:rPr lang="en-US" sz="2400" kern="16700" dirty="0">
                <a:solidFill>
                  <a:srgbClr val="EDCD97"/>
                </a:solidFill>
                <a:latin typeface="Arvo" panose="02000000000000000000" pitchFamily="2" charset="0"/>
              </a:rPr>
              <a:t> influence the judge’s decision.</a:t>
            </a:r>
          </a:p>
        </p:txBody>
      </p:sp>
    </p:spTree>
    <p:extLst>
      <p:ext uri="{BB962C8B-B14F-4D97-AF65-F5344CB8AC3E}">
        <p14:creationId xmlns:p14="http://schemas.microsoft.com/office/powerpoint/2010/main" val="1738122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70566-2AD2-CC12-B669-B4F2B31C9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6CEED1-3181-E43D-D40D-1D249983A4DC}"/>
              </a:ext>
            </a:extLst>
          </p:cNvPr>
          <p:cNvSpPr txBox="1"/>
          <p:nvPr/>
        </p:nvSpPr>
        <p:spPr>
          <a:xfrm>
            <a:off x="2718802" y="501394"/>
            <a:ext cx="6668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DCD97"/>
                </a:solidFill>
                <a:latin typeface="Arvo" panose="02000000000000000000" pitchFamily="2" charset="0"/>
              </a:rPr>
              <a:t>Debaters will make a variety of arguments which may be supported with: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C8A3A-DC52-7B1C-55F7-CA4B9B77AD18}"/>
              </a:ext>
            </a:extLst>
          </p:cNvPr>
          <p:cNvSpPr txBox="1"/>
          <p:nvPr/>
        </p:nvSpPr>
        <p:spPr>
          <a:xfrm>
            <a:off x="1408515" y="5498077"/>
            <a:ext cx="982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DCD97"/>
                </a:solidFill>
                <a:latin typeface="Arvo" panose="02000000000000000000" pitchFamily="2" charset="0"/>
              </a:rPr>
              <a:t>All forms of support are valid, and the debaters may persuade you as to which types of support are best for the issues at hand.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CF18BA-D2D9-B04F-DEEC-450162D9019D}"/>
              </a:ext>
            </a:extLst>
          </p:cNvPr>
          <p:cNvSpPr txBox="1"/>
          <p:nvPr/>
        </p:nvSpPr>
        <p:spPr>
          <a:xfrm>
            <a:off x="1848256" y="2730230"/>
            <a:ext cx="2120630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philosophy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5A28C-3FB3-C78E-F1FF-9B84C25DD368}"/>
              </a:ext>
            </a:extLst>
          </p:cNvPr>
          <p:cNvSpPr txBox="1"/>
          <p:nvPr/>
        </p:nvSpPr>
        <p:spPr>
          <a:xfrm>
            <a:off x="4893013" y="2688077"/>
            <a:ext cx="2120630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analogies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4E024C-E44D-093A-5AA6-8B9D847A65D5}"/>
              </a:ext>
            </a:extLst>
          </p:cNvPr>
          <p:cNvSpPr txBox="1"/>
          <p:nvPr/>
        </p:nvSpPr>
        <p:spPr>
          <a:xfrm>
            <a:off x="8193931" y="2675107"/>
            <a:ext cx="2389761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other relevant information</a:t>
            </a:r>
          </a:p>
        </p:txBody>
      </p:sp>
    </p:spTree>
    <p:extLst>
      <p:ext uri="{BB962C8B-B14F-4D97-AF65-F5344CB8AC3E}">
        <p14:creationId xmlns:p14="http://schemas.microsoft.com/office/powerpoint/2010/main" val="3271317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261C9-EF31-A3DC-BCA1-19026D773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5077C8-8365-50E4-916F-8FDAEC0017FB}"/>
              </a:ext>
            </a:extLst>
          </p:cNvPr>
          <p:cNvSpPr txBox="1"/>
          <p:nvPr/>
        </p:nvSpPr>
        <p:spPr>
          <a:xfrm>
            <a:off x="1875155" y="2863025"/>
            <a:ext cx="81320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kern="16700" dirty="0">
                <a:solidFill>
                  <a:schemeClr val="bg1"/>
                </a:solidFill>
                <a:latin typeface="Arvo" panose="02000000000000000000" pitchFamily="2" charset="0"/>
              </a:rPr>
              <a:t>Debaters should utilize information that is within the realm of knowledge of educated and informed citizens.</a:t>
            </a:r>
          </a:p>
          <a:p>
            <a:pPr algn="ctr"/>
            <a:endParaRPr lang="en-US" sz="2800" kern="16700" dirty="0">
              <a:solidFill>
                <a:srgbClr val="EDCD97"/>
              </a:solidFill>
              <a:latin typeface="Arvo" panose="02000000000000000000" pitchFamily="2" charset="0"/>
            </a:endParaRPr>
          </a:p>
          <a:p>
            <a:pPr algn="ctr"/>
            <a:endParaRPr lang="en-US" sz="2800" kern="16700" dirty="0">
              <a:solidFill>
                <a:srgbClr val="EDCD97"/>
              </a:solidFill>
              <a:latin typeface="Arvo" panose="02000000000000000000" pitchFamily="2" charset="0"/>
            </a:endParaRPr>
          </a:p>
          <a:p>
            <a:pPr algn="ctr"/>
            <a:r>
              <a:rPr lang="en-US" sz="2800" kern="16700" dirty="0">
                <a:solidFill>
                  <a:srgbClr val="EDCD97"/>
                </a:solidFill>
                <a:latin typeface="Arvo" panose="02000000000000000000" pitchFamily="2" charset="0"/>
              </a:rPr>
              <a:t>Judges should disallow and disregard overly specific information.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DAFC5A-E557-81CC-F4F9-C38123F9F67B}"/>
              </a:ext>
            </a:extLst>
          </p:cNvPr>
          <p:cNvSpPr txBox="1"/>
          <p:nvPr/>
        </p:nvSpPr>
        <p:spPr>
          <a:xfrm>
            <a:off x="1029635" y="895913"/>
            <a:ext cx="10039081" cy="752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Parliamentary debate is not evidentiary debate.</a:t>
            </a:r>
          </a:p>
        </p:txBody>
      </p:sp>
    </p:spTree>
    <p:extLst>
      <p:ext uri="{BB962C8B-B14F-4D97-AF65-F5344CB8AC3E}">
        <p14:creationId xmlns:p14="http://schemas.microsoft.com/office/powerpoint/2010/main" val="2264379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B04B48-6BBD-4BF4-0493-BDE6DFD3D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D11670-B3A8-8B30-E036-7D6432750777}"/>
              </a:ext>
            </a:extLst>
          </p:cNvPr>
          <p:cNvSpPr txBox="1"/>
          <p:nvPr/>
        </p:nvSpPr>
        <p:spPr>
          <a:xfrm>
            <a:off x="4623429" y="2257044"/>
            <a:ext cx="60935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Exchanges between the debaters during the 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Interactions should be respectful and constructive.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 of POI’s and POO’s will vary.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or may not affect your ballot.</a:t>
            </a:r>
          </a:p>
        </p:txBody>
      </p:sp>
    </p:spTree>
    <p:extLst>
      <p:ext uri="{BB962C8B-B14F-4D97-AF65-F5344CB8AC3E}">
        <p14:creationId xmlns:p14="http://schemas.microsoft.com/office/powerpoint/2010/main" val="2601699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174DD-4410-2725-AAB1-1990B1822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B1CCBD-C04B-744C-6049-8EAB6965A624}"/>
              </a:ext>
            </a:extLst>
          </p:cNvPr>
          <p:cNvSpPr txBox="1"/>
          <p:nvPr/>
        </p:nvSpPr>
        <p:spPr>
          <a:xfrm>
            <a:off x="4367653" y="2071606"/>
            <a:ext cx="772416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Occur only in constructive speeches.</a:t>
            </a:r>
          </a:p>
          <a:p>
            <a:r>
              <a:rPr lang="en-US" sz="23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Not allowed during protected time.</a:t>
            </a:r>
          </a:p>
          <a:p>
            <a:endParaRPr lang="en-US" sz="23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 rises and waits to be acknowledged.</a:t>
            </a:r>
          </a:p>
          <a:p>
            <a:r>
              <a:rPr lang="en-US" sz="23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Speaker at the podium has the right to decline.</a:t>
            </a:r>
          </a:p>
          <a:p>
            <a:endParaRPr lang="en-US" sz="23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Poses a question or makes a brief comment.</a:t>
            </a:r>
          </a:p>
          <a:p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23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Timer does not stop for the exchange.</a:t>
            </a:r>
          </a:p>
          <a:p>
            <a:endParaRPr lang="en-US" sz="23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 not require judge interaction.</a:t>
            </a:r>
          </a:p>
        </p:txBody>
      </p:sp>
    </p:spTree>
    <p:extLst>
      <p:ext uri="{BB962C8B-B14F-4D97-AF65-F5344CB8AC3E}">
        <p14:creationId xmlns:p14="http://schemas.microsoft.com/office/powerpoint/2010/main" val="2467676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D4DF9E-93EF-2AF6-0AFC-077FBEE67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735206-4153-4423-FDB7-3CA7B7330ED4}"/>
              </a:ext>
            </a:extLst>
          </p:cNvPr>
          <p:cNvSpPr txBox="1"/>
          <p:nvPr/>
        </p:nvSpPr>
        <p:spPr>
          <a:xfrm>
            <a:off x="4467832" y="1892563"/>
            <a:ext cx="772416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Alleges an infraction of rules has occurred.</a:t>
            </a:r>
          </a:p>
          <a:p>
            <a:r>
              <a:rPr lang="en-US" sz="23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May happen any time during the debate.</a:t>
            </a:r>
          </a:p>
          <a:p>
            <a:endParaRPr lang="en-US" sz="23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 rises and says “point of order”</a:t>
            </a:r>
          </a:p>
          <a:p>
            <a:r>
              <a:rPr lang="en-US" sz="23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and identifies the rule violation.</a:t>
            </a:r>
          </a:p>
          <a:p>
            <a:endParaRPr lang="en-US" sz="23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Speaker must yield and respond.</a:t>
            </a:r>
          </a:p>
          <a:p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23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Timer will stop for the exchange.</a:t>
            </a:r>
          </a:p>
          <a:p>
            <a:endParaRPr lang="en-US" sz="23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Judge may comment or not.</a:t>
            </a:r>
          </a:p>
          <a:p>
            <a:r>
              <a:rPr lang="en-US" sz="23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Judge may make a ruling at that time, or indicate  </a:t>
            </a:r>
          </a:p>
          <a:p>
            <a:r>
              <a:rPr lang="en-US" sz="23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the conflict will be “taken under consideration”.</a:t>
            </a:r>
            <a:endParaRPr lang="en-US" sz="23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94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1F31A8-C631-EF81-9617-EBEBC0F3E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D29D1-8C89-ACBE-8761-F1E8D768DDA1}"/>
              </a:ext>
            </a:extLst>
          </p:cNvPr>
          <p:cNvSpPr txBox="1"/>
          <p:nvPr/>
        </p:nvSpPr>
        <p:spPr>
          <a:xfrm>
            <a:off x="804155" y="1173806"/>
            <a:ext cx="7769156" cy="1889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time expires, a debater may complete a sentence,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should not start a new thought.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time expires,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judges should disregard 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additional comments and content when evaluating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07E89-D6C4-A2B4-50D1-FB80413CBC97}"/>
              </a:ext>
            </a:extLst>
          </p:cNvPr>
          <p:cNvSpPr txBox="1"/>
          <p:nvPr/>
        </p:nvSpPr>
        <p:spPr>
          <a:xfrm>
            <a:off x="726356" y="5201215"/>
            <a:ext cx="8411250" cy="966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Debaters may communicate and pass notes while at the table, </a:t>
            </a:r>
            <a:r>
              <a:rPr lang="en-US" sz="20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pass notes to their partner who is speaking.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5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A4D90-4DD8-E38B-67AB-1512D5435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EDC76A-87E9-C603-FE99-61BFA19AA984}"/>
              </a:ext>
            </a:extLst>
          </p:cNvPr>
          <p:cNvSpPr txBox="1"/>
          <p:nvPr/>
        </p:nvSpPr>
        <p:spPr>
          <a:xfrm>
            <a:off x="395591" y="1251626"/>
            <a:ext cx="78210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Flowing organizes the ideas in a round.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flow sheets or plain paper.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to be turned 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Optional! Just a tool to help you.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right note-taking system allows you to: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Absorb the presentation.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 an argument as it’s developed.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responses &amp; refutation.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Give the debaters written feedback.</a:t>
            </a:r>
          </a:p>
        </p:txBody>
      </p:sp>
    </p:spTree>
    <p:extLst>
      <p:ext uri="{BB962C8B-B14F-4D97-AF65-F5344CB8AC3E}">
        <p14:creationId xmlns:p14="http://schemas.microsoft.com/office/powerpoint/2010/main" val="1277685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05AA7-C2F9-D049-F942-D03712C44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05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731C1C-4DF0-82C9-FD9F-5EFC17674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2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A09949-E62A-1788-345A-1F4080DC0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DF89C-1A97-7C11-32F6-04393202A792}"/>
              </a:ext>
            </a:extLst>
          </p:cNvPr>
          <p:cNvSpPr txBox="1"/>
          <p:nvPr/>
        </p:nvSpPr>
        <p:spPr>
          <a:xfrm>
            <a:off x="690596" y="4373772"/>
            <a:ext cx="248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National</a:t>
            </a: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speech &amp; debate</a:t>
            </a: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league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15C28-EA12-CFD0-1E78-2264A777D52A}"/>
              </a:ext>
            </a:extLst>
          </p:cNvPr>
          <p:cNvSpPr txBox="1"/>
          <p:nvPr/>
        </p:nvSpPr>
        <p:spPr>
          <a:xfrm>
            <a:off x="3675717" y="4519778"/>
            <a:ext cx="2487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Homeschool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7B984-232F-18A0-C00E-7E8810CFF404}"/>
              </a:ext>
            </a:extLst>
          </p:cNvPr>
          <p:cNvSpPr txBox="1"/>
          <p:nvPr/>
        </p:nvSpPr>
        <p:spPr>
          <a:xfrm>
            <a:off x="6278241" y="4519777"/>
            <a:ext cx="2487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Ages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12 - 18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263F5-D7F7-B21E-6666-EFC7F0811DFC}"/>
              </a:ext>
            </a:extLst>
          </p:cNvPr>
          <p:cNvSpPr txBox="1"/>
          <p:nvPr/>
        </p:nvSpPr>
        <p:spPr>
          <a:xfrm>
            <a:off x="9040624" y="4283185"/>
            <a:ext cx="248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100+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tournaments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vo" panose="02000000000000000000" pitchFamily="2" charset="0"/>
              </a:rPr>
              <a:t>each year</a:t>
            </a:r>
          </a:p>
        </p:txBody>
      </p:sp>
    </p:spTree>
    <p:extLst>
      <p:ext uri="{BB962C8B-B14F-4D97-AF65-F5344CB8AC3E}">
        <p14:creationId xmlns:p14="http://schemas.microsoft.com/office/powerpoint/2010/main" val="1646572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F0DDF-A160-A8A5-4D83-35D2E1AE7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51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E91544-5802-A2AE-CE25-46818A11E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28EACE-9066-3DAA-D2F7-B5E4E3BAC269}"/>
              </a:ext>
            </a:extLst>
          </p:cNvPr>
          <p:cNvSpPr txBox="1"/>
          <p:nvPr/>
        </p:nvSpPr>
        <p:spPr>
          <a:xfrm>
            <a:off x="2282756" y="1536971"/>
            <a:ext cx="78210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debaters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 responsible for making their ideas clear to the judge, including: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 theory.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 of the ideas and arguments in the round.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Details of the topic.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up to the </a:t>
            </a:r>
            <a:r>
              <a:rPr lang="en-U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debaters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persuade you how to vote, and why.</a:t>
            </a:r>
          </a:p>
        </p:txBody>
      </p:sp>
    </p:spTree>
    <p:extLst>
      <p:ext uri="{BB962C8B-B14F-4D97-AF65-F5344CB8AC3E}">
        <p14:creationId xmlns:p14="http://schemas.microsoft.com/office/powerpoint/2010/main" val="1976241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C874B9-5E94-159F-33D9-E1FDE8835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42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093A99-CC1D-B3C0-3CB7-60FCEFBCC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BCD1BF-D47F-6BCF-A1FE-6C4C45901625}"/>
              </a:ext>
            </a:extLst>
          </p:cNvPr>
          <p:cNvSpPr txBox="1"/>
          <p:nvPr/>
        </p:nvSpPr>
        <p:spPr>
          <a:xfrm>
            <a:off x="3062217" y="1905330"/>
            <a:ext cx="7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vo" panose="02000000000000000000" pitchFamily="2" charset="0"/>
              </a:rPr>
              <a:t>Do set aside your personal bias.</a:t>
            </a:r>
            <a:endParaRPr lang="en-US" sz="28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5C650-A774-D44F-7C4D-8E260469BF61}"/>
              </a:ext>
            </a:extLst>
          </p:cNvPr>
          <p:cNvSpPr txBox="1"/>
          <p:nvPr/>
        </p:nvSpPr>
        <p:spPr>
          <a:xfrm>
            <a:off x="3078429" y="3250989"/>
            <a:ext cx="7544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vo" panose="02000000000000000000" pitchFamily="2" charset="0"/>
              </a:rPr>
              <a:t>Do decide which team best supports their position.</a:t>
            </a:r>
            <a:endParaRPr lang="en-US" sz="28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B62BC-8A58-8BBE-E732-A1232B57D575}"/>
              </a:ext>
            </a:extLst>
          </p:cNvPr>
          <p:cNvSpPr txBox="1"/>
          <p:nvPr/>
        </p:nvSpPr>
        <p:spPr>
          <a:xfrm>
            <a:off x="3097886" y="5157611"/>
            <a:ext cx="7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vo" panose="02000000000000000000" pitchFamily="2" charset="0"/>
              </a:rPr>
              <a:t>Do provide written feedback.</a:t>
            </a:r>
            <a:endParaRPr lang="en-US" sz="28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91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AC8D1-C789-B7D6-FA10-6A5805C5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9D2CD-D8EC-3F9A-8C2A-6D323B6444DC}"/>
              </a:ext>
            </a:extLst>
          </p:cNvPr>
          <p:cNvSpPr txBox="1"/>
          <p:nvPr/>
        </p:nvSpPr>
        <p:spPr>
          <a:xfrm>
            <a:off x="2906574" y="1723747"/>
            <a:ext cx="754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DON’T interrupt or question the debaters during the round.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CC26B-D9CF-8BA4-8C02-E312DD1CE4FC}"/>
              </a:ext>
            </a:extLst>
          </p:cNvPr>
          <p:cNvSpPr txBox="1"/>
          <p:nvPr/>
        </p:nvSpPr>
        <p:spPr>
          <a:xfrm>
            <a:off x="2909816" y="3283415"/>
            <a:ext cx="754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DON’T leave the room, text, or take phone calls during the round.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B88BD-E9AB-ACAD-F71A-206429F843C3}"/>
              </a:ext>
            </a:extLst>
          </p:cNvPr>
          <p:cNvSpPr txBox="1"/>
          <p:nvPr/>
        </p:nvSpPr>
        <p:spPr>
          <a:xfrm>
            <a:off x="2913058" y="4856053"/>
            <a:ext cx="7690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DON’T discuss the round with the debaters, audience or other judges when it is finished.</a:t>
            </a:r>
            <a:endParaRPr lang="en-US" sz="2400" i="1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76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4F7D9F-257E-E016-10D3-2AD13A9D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05D12-26D6-03FF-8C11-DF04BE4FE04D}"/>
              </a:ext>
            </a:extLst>
          </p:cNvPr>
          <p:cNvSpPr txBox="1"/>
          <p:nvPr/>
        </p:nvSpPr>
        <p:spPr>
          <a:xfrm>
            <a:off x="6640748" y="1808054"/>
            <a:ext cx="523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Confirm you have not judged either debater in </a:t>
            </a:r>
            <a:r>
              <a:rPr lang="en-US" sz="20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event 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</a:t>
            </a:r>
            <a:r>
              <a:rPr lang="en-US" sz="20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tournament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1973D-0A67-D548-723B-D8C0550C47F2}"/>
              </a:ext>
            </a:extLst>
          </p:cNvPr>
          <p:cNvSpPr txBox="1"/>
          <p:nvPr/>
        </p:nvSpPr>
        <p:spPr>
          <a:xfrm>
            <a:off x="6689387" y="3153713"/>
            <a:ext cx="523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sure the tournament staff know which ballot you have.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AA37F1-ADC0-47A3-E97D-91FF68D90FA8}"/>
              </a:ext>
            </a:extLst>
          </p:cNvPr>
          <p:cNvSpPr txBox="1"/>
          <p:nvPr/>
        </p:nvSpPr>
        <p:spPr>
          <a:xfrm>
            <a:off x="6705599" y="4577194"/>
            <a:ext cx="5236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the room number </a:t>
            </a:r>
            <a:r>
              <a:rPr lang="en-US" sz="20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(top right).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E1FE2-40EA-BBC9-4401-00111AAB985C}"/>
              </a:ext>
            </a:extLst>
          </p:cNvPr>
          <p:cNvSpPr txBox="1"/>
          <p:nvPr/>
        </p:nvSpPr>
        <p:spPr>
          <a:xfrm>
            <a:off x="6705600" y="5867729"/>
            <a:ext cx="5236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your name (if needed).</a:t>
            </a:r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66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66E6B-A8C5-F6BD-0A40-972B99973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93BB3-E17C-8781-EDCA-A500E6590C7D}"/>
              </a:ext>
            </a:extLst>
          </p:cNvPr>
          <p:cNvSpPr txBox="1"/>
          <p:nvPr/>
        </p:nvSpPr>
        <p:spPr>
          <a:xfrm>
            <a:off x="1057073" y="2981858"/>
            <a:ext cx="4273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Decide which team wins.</a:t>
            </a:r>
          </a:p>
          <a:p>
            <a:pPr algn="ctr"/>
            <a:endParaRPr lang="en-US" sz="24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Arguments are more important than presentation; the team with lower points may still win the round.</a:t>
            </a:r>
            <a:endParaRPr lang="en-US" sz="2400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6562-5C2B-0449-79FC-D8118AB6596E}"/>
              </a:ext>
            </a:extLst>
          </p:cNvPr>
          <p:cNvSpPr txBox="1"/>
          <p:nvPr/>
        </p:nvSpPr>
        <p:spPr>
          <a:xfrm>
            <a:off x="6845030" y="2998071"/>
            <a:ext cx="4273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Evaluate and reward individual presentation.</a:t>
            </a:r>
          </a:p>
          <a:p>
            <a:pPr algn="ctr"/>
            <a:endParaRPr lang="en-US" sz="24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Assign each debater points based on their personal performance in the round.</a:t>
            </a:r>
            <a:endParaRPr lang="en-US" sz="2400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13834-8852-E3B1-E566-5009C838CC9B}"/>
              </a:ext>
            </a:extLst>
          </p:cNvPr>
          <p:cNvSpPr txBox="1"/>
          <p:nvPr/>
        </p:nvSpPr>
        <p:spPr>
          <a:xfrm>
            <a:off x="3472773" y="1772386"/>
            <a:ext cx="5197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DCD97"/>
                </a:solidFill>
                <a:latin typeface="Arvo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Two independent decisions:</a:t>
            </a:r>
            <a:endParaRPr lang="en-US" sz="2800" i="1" dirty="0">
              <a:solidFill>
                <a:srgbClr val="EDCD97"/>
              </a:solidFill>
              <a:latin typeface="Arvo" panose="020000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969E8-4B69-A19D-66D1-C237F1E50374}"/>
              </a:ext>
            </a:extLst>
          </p:cNvPr>
          <p:cNvSpPr txBox="1"/>
          <p:nvPr/>
        </p:nvSpPr>
        <p:spPr>
          <a:xfrm>
            <a:off x="992222" y="5958522"/>
            <a:ext cx="10168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EDCD97"/>
                </a:solidFill>
                <a:latin typeface="Arvo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Set aside personal bias and opinions during this process.</a:t>
            </a:r>
          </a:p>
        </p:txBody>
      </p:sp>
    </p:spTree>
    <p:extLst>
      <p:ext uri="{BB962C8B-B14F-4D97-AF65-F5344CB8AC3E}">
        <p14:creationId xmlns:p14="http://schemas.microsoft.com/office/powerpoint/2010/main" val="3913332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587D0D-9B9C-6E8C-4A77-23A95F05B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D71DF-42BE-0E42-A5D5-EC88E40BB2C7}"/>
              </a:ext>
            </a:extLst>
          </p:cNvPr>
          <p:cNvSpPr txBox="1"/>
          <p:nvPr/>
        </p:nvSpPr>
        <p:spPr>
          <a:xfrm>
            <a:off x="6141396" y="1626471"/>
            <a:ext cx="58495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Assign 1-5 in each category.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up point total.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 may be tied; ties are broken with rank.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point total may win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1B504-2F22-5F67-EB28-F1CBAC8F3E21}"/>
              </a:ext>
            </a:extLst>
          </p:cNvPr>
          <p:cNvSpPr txBox="1"/>
          <p:nvPr/>
        </p:nvSpPr>
        <p:spPr>
          <a:xfrm>
            <a:off x="6170579" y="3847620"/>
            <a:ext cx="5849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Rank debaters sequentially by points.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highest number = 1</a:t>
            </a:r>
            <a:r>
              <a:rPr lang="en-US" sz="2000" b="1" i="1" baseline="30000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rank;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lowest number = 2</a:t>
            </a:r>
            <a:r>
              <a:rPr lang="en-US" sz="2000" b="1" i="1" baseline="30000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rank.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6A5FF-BAAF-191A-9DAC-48CF517B7352}"/>
              </a:ext>
            </a:extLst>
          </p:cNvPr>
          <p:cNvSpPr txBox="1"/>
          <p:nvPr/>
        </p:nvSpPr>
        <p:spPr>
          <a:xfrm>
            <a:off x="6212732" y="5575901"/>
            <a:ext cx="5849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Leave positive and constructive feedback for the students to read.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all debaters will see what you wrote.</a:t>
            </a:r>
          </a:p>
        </p:txBody>
      </p:sp>
    </p:spTree>
    <p:extLst>
      <p:ext uri="{BB962C8B-B14F-4D97-AF65-F5344CB8AC3E}">
        <p14:creationId xmlns:p14="http://schemas.microsoft.com/office/powerpoint/2010/main" val="2481607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565E5A-91F1-467A-0574-E7684CE2F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DE6E6-E183-D2BF-1308-B9CCA633EB10}"/>
              </a:ext>
            </a:extLst>
          </p:cNvPr>
          <p:cNvSpPr txBox="1"/>
          <p:nvPr/>
        </p:nvSpPr>
        <p:spPr>
          <a:xfrm>
            <a:off x="5265906" y="1821024"/>
            <a:ext cx="67574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Vote Government or Opposition.</a:t>
            </a:r>
          </a:p>
          <a:p>
            <a:r>
              <a:rPr lang="en-US" sz="2000" b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double loss is disciplinary.</a:t>
            </a:r>
          </a:p>
          <a:p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team with lower point totals may win.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argument is more important than presentation.</a:t>
            </a:r>
            <a:endParaRPr lang="en-US" sz="20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9A280-A441-9F5C-1227-40ADF0727268}"/>
              </a:ext>
            </a:extLst>
          </p:cNvPr>
          <p:cNvSpPr txBox="1"/>
          <p:nvPr/>
        </p:nvSpPr>
        <p:spPr>
          <a:xfrm>
            <a:off x="5334000" y="4372914"/>
            <a:ext cx="6757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Explain why you voted the way you did.</a:t>
            </a:r>
          </a:p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read these comments to learn what      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they can improve/change next time.</a:t>
            </a:r>
          </a:p>
          <a:p>
            <a:endParaRPr lang="en-US" sz="2000" b="1" i="1" dirty="0">
              <a:solidFill>
                <a:srgbClr val="EDCD9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back of the ballot for extra space to write your thoughts.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this will be photocopied for both teams.</a:t>
            </a:r>
          </a:p>
        </p:txBody>
      </p:sp>
    </p:spTree>
    <p:extLst>
      <p:ext uri="{BB962C8B-B14F-4D97-AF65-F5344CB8AC3E}">
        <p14:creationId xmlns:p14="http://schemas.microsoft.com/office/powerpoint/2010/main" val="1193540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3F4490-B984-FF2E-881B-6EB60AB10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3AFFF-FCC7-4EE2-A8EB-93BBAFE62F9E}"/>
              </a:ext>
            </a:extLst>
          </p:cNvPr>
          <p:cNvSpPr txBox="1"/>
          <p:nvPr/>
        </p:nvSpPr>
        <p:spPr>
          <a:xfrm>
            <a:off x="1971472" y="1418947"/>
            <a:ext cx="7957226" cy="1851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demonstrated the validity of their argument(s),</a:t>
            </a:r>
          </a:p>
          <a:p>
            <a:pPr algn="ctr"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and,</a:t>
            </a: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refuted the arguments raised by the other team.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2E330-95C9-4589-1F7E-C7E3E0200D87}"/>
              </a:ext>
            </a:extLst>
          </p:cNvPr>
          <p:cNvSpPr txBox="1"/>
          <p:nvPr/>
        </p:nvSpPr>
        <p:spPr>
          <a:xfrm>
            <a:off x="599871" y="4450733"/>
            <a:ext cx="112678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team may allege that they other side broke a rule, or you may notice a rule violation yourself. You may cast a vote against the offending team, or reduce their points, based solely on the infraction.</a:t>
            </a:r>
          </a:p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team who debated best may lose the round if they broke a rule.</a:t>
            </a:r>
          </a:p>
          <a:p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Please consult a written copy of the rules before making this decision. *</a:t>
            </a:r>
          </a:p>
        </p:txBody>
      </p:sp>
    </p:spTree>
    <p:extLst>
      <p:ext uri="{BB962C8B-B14F-4D97-AF65-F5344CB8AC3E}">
        <p14:creationId xmlns:p14="http://schemas.microsoft.com/office/powerpoint/2010/main" val="2141186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8B0E4-1E7E-4C18-7735-7DAA4015C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ADEB6-37B0-B79A-AA6A-021801A13A33}"/>
              </a:ext>
            </a:extLst>
          </p:cNvPr>
          <p:cNvSpPr txBox="1"/>
          <p:nvPr/>
        </p:nvSpPr>
        <p:spPr>
          <a:xfrm>
            <a:off x="5237018" y="581890"/>
            <a:ext cx="67524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139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can’t do this without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139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139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are making an investment.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139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139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are performing a teaching role in the lives of our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1396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1396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make it possible for young people to learn these skills.</a:t>
            </a:r>
          </a:p>
        </p:txBody>
      </p:sp>
    </p:spTree>
    <p:extLst>
      <p:ext uri="{BB962C8B-B14F-4D97-AF65-F5344CB8AC3E}">
        <p14:creationId xmlns:p14="http://schemas.microsoft.com/office/powerpoint/2010/main" val="925669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744F58-1F53-F1F6-3537-BA9C35C76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DF672-A35F-F2A1-2112-3E53785DC55F}"/>
              </a:ext>
            </a:extLst>
          </p:cNvPr>
          <p:cNvSpPr txBox="1"/>
          <p:nvPr/>
        </p:nvSpPr>
        <p:spPr>
          <a:xfrm>
            <a:off x="3171216" y="1104419"/>
            <a:ext cx="8190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Judge the round based </a:t>
            </a:r>
            <a:r>
              <a:rPr lang="en-US" sz="32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solely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upon the issues discussed in the round.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D91F3-CFDA-4154-A884-A97A5CF129F9}"/>
              </a:ext>
            </a:extLst>
          </p:cNvPr>
          <p:cNvSpPr txBox="1"/>
          <p:nvPr/>
        </p:nvSpPr>
        <p:spPr>
          <a:xfrm>
            <a:off x="3180944" y="3163440"/>
            <a:ext cx="8190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impartial: set aside your personal biases and opinions.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C1543-49D2-49C1-3957-839276948678}"/>
              </a:ext>
            </a:extLst>
          </p:cNvPr>
          <p:cNvSpPr txBox="1"/>
          <p:nvPr/>
        </p:nvSpPr>
        <p:spPr>
          <a:xfrm>
            <a:off x="3177702" y="5352164"/>
            <a:ext cx="8190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prepared to vote for a position you do not personally hold.</a:t>
            </a:r>
          </a:p>
        </p:txBody>
      </p:sp>
    </p:spTree>
    <p:extLst>
      <p:ext uri="{BB962C8B-B14F-4D97-AF65-F5344CB8AC3E}">
        <p14:creationId xmlns:p14="http://schemas.microsoft.com/office/powerpoint/2010/main" val="79791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339F2B-2F1E-1385-5A66-581D88E2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69F64-2532-5E47-A987-60784F99475D}"/>
              </a:ext>
            </a:extLst>
          </p:cNvPr>
          <p:cNvSpPr txBox="1"/>
          <p:nvPr/>
        </p:nvSpPr>
        <p:spPr>
          <a:xfrm>
            <a:off x="5434519" y="2456565"/>
            <a:ext cx="67574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Vote Government or Opposition.</a:t>
            </a:r>
          </a:p>
          <a:p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total individual points.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Rank debaters.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DD3CF-A3DB-1574-F7AD-3573B7E172A0}"/>
              </a:ext>
            </a:extLst>
          </p:cNvPr>
          <p:cNvSpPr txBox="1"/>
          <p:nvPr/>
        </p:nvSpPr>
        <p:spPr>
          <a:xfrm>
            <a:off x="5369668" y="1538922"/>
            <a:ext cx="5583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pertinent information needed for tabulation purposes.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059C2-072C-CD34-59D5-EE6EC360BC54}"/>
              </a:ext>
            </a:extLst>
          </p:cNvPr>
          <p:cNvSpPr txBox="1"/>
          <p:nvPr/>
        </p:nvSpPr>
        <p:spPr>
          <a:xfrm>
            <a:off x="5470186" y="4330760"/>
            <a:ext cx="5583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EDCD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 in as soon as possible.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FE61C9-34A7-1D94-A15F-AE515AA09A3C}"/>
              </a:ext>
            </a:extLst>
          </p:cNvPr>
          <p:cNvSpPr txBox="1"/>
          <p:nvPr/>
        </p:nvSpPr>
        <p:spPr>
          <a:xfrm>
            <a:off x="5457217" y="5420258"/>
            <a:ext cx="5583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 filling out the main ballot with comments and reason for decision!</a:t>
            </a:r>
          </a:p>
        </p:txBody>
      </p:sp>
    </p:spTree>
    <p:extLst>
      <p:ext uri="{BB962C8B-B14F-4D97-AF65-F5344CB8AC3E}">
        <p14:creationId xmlns:p14="http://schemas.microsoft.com/office/powerpoint/2010/main" val="104400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F486AC-5CBA-40F1-918A-FB4CC2442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11C5E5-5FB4-327D-2C7A-EB50DA66C87F}"/>
              </a:ext>
            </a:extLst>
          </p:cNvPr>
          <p:cNvSpPr txBox="1"/>
          <p:nvPr/>
        </p:nvSpPr>
        <p:spPr>
          <a:xfrm>
            <a:off x="1540211" y="2067458"/>
            <a:ext cx="101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debaters may thank you for your time judging today.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E377A-5978-DAA5-A474-4652B48F8038}"/>
              </a:ext>
            </a:extLst>
          </p:cNvPr>
          <p:cNvSpPr txBox="1"/>
          <p:nvPr/>
        </p:nvSpPr>
        <p:spPr>
          <a:xfrm>
            <a:off x="1536968" y="2959160"/>
            <a:ext cx="101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disclose your decision.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ECF81-EDD3-06AA-57D0-68ABDDB04000}"/>
              </a:ext>
            </a:extLst>
          </p:cNvPr>
          <p:cNvSpPr txBox="1"/>
          <p:nvPr/>
        </p:nvSpPr>
        <p:spPr>
          <a:xfrm>
            <a:off x="1540211" y="3876803"/>
            <a:ext cx="101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ask questions about the round or give verbal feedback.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A9A3C-D61F-A2E6-E477-BABB6B4A5639}"/>
              </a:ext>
            </a:extLst>
          </p:cNvPr>
          <p:cNvSpPr txBox="1"/>
          <p:nvPr/>
        </p:nvSpPr>
        <p:spPr>
          <a:xfrm>
            <a:off x="1543453" y="4807416"/>
            <a:ext cx="10107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solicit opinions about the round from others in the room.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CD2AE6-548A-BBB5-2B0C-922593A452C8}"/>
              </a:ext>
            </a:extLst>
          </p:cNvPr>
          <p:cNvSpPr txBox="1"/>
          <p:nvPr/>
        </p:nvSpPr>
        <p:spPr>
          <a:xfrm>
            <a:off x="1527240" y="5692634"/>
            <a:ext cx="1010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Immediately following the round, take your ballot(s) to the designated area for completion.</a:t>
            </a:r>
          </a:p>
        </p:txBody>
      </p:sp>
    </p:spTree>
    <p:extLst>
      <p:ext uri="{BB962C8B-B14F-4D97-AF65-F5344CB8AC3E}">
        <p14:creationId xmlns:p14="http://schemas.microsoft.com/office/powerpoint/2010/main" val="2961208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6C82D5-7C92-CFDB-11F1-5D81512A6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1AFD9-FA53-0546-3B2B-105DBBD64FBB}"/>
              </a:ext>
            </a:extLst>
          </p:cNvPr>
          <p:cNvSpPr txBox="1"/>
          <p:nvPr/>
        </p:nvSpPr>
        <p:spPr>
          <a:xfrm>
            <a:off x="3032149" y="1940976"/>
            <a:ext cx="8291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 check debaters after the round.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8AF1E0-4BCD-8608-5E6A-ABB7DA9D4786}"/>
              </a:ext>
            </a:extLst>
          </p:cNvPr>
          <p:cNvSpPr txBox="1"/>
          <p:nvPr/>
        </p:nvSpPr>
        <p:spPr>
          <a:xfrm>
            <a:off x="3064481" y="2959139"/>
            <a:ext cx="8187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 rounds.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202650-B5E6-E0A7-4B9B-330336B8055D}"/>
              </a:ext>
            </a:extLst>
          </p:cNvPr>
          <p:cNvSpPr txBox="1"/>
          <p:nvPr/>
        </p:nvSpPr>
        <p:spPr>
          <a:xfrm>
            <a:off x="3055298" y="4024125"/>
            <a:ext cx="8187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Livestream or post rounds on social media.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96393-2974-866D-0D6E-952441DF4A2C}"/>
              </a:ext>
            </a:extLst>
          </p:cNvPr>
          <p:cNvSpPr txBox="1"/>
          <p:nvPr/>
        </p:nvSpPr>
        <p:spPr>
          <a:xfrm>
            <a:off x="1232167" y="754225"/>
            <a:ext cx="8187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EDCD97"/>
                </a:solidFill>
                <a:latin typeface="Arvo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Judges should not: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1E462-A2B9-FCAC-C575-5017280DF255}"/>
              </a:ext>
            </a:extLst>
          </p:cNvPr>
          <p:cNvSpPr txBox="1"/>
          <p:nvPr/>
        </p:nvSpPr>
        <p:spPr>
          <a:xfrm>
            <a:off x="1332686" y="5530506"/>
            <a:ext cx="9802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EDCD97"/>
                </a:solidFill>
                <a:latin typeface="Arvo" panose="020000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You are always welcome to take notes, review rules, and share any concerns with the tournament leadership after the round.</a:t>
            </a:r>
          </a:p>
        </p:txBody>
      </p:sp>
    </p:spTree>
    <p:extLst>
      <p:ext uri="{BB962C8B-B14F-4D97-AF65-F5344CB8AC3E}">
        <p14:creationId xmlns:p14="http://schemas.microsoft.com/office/powerpoint/2010/main" val="4173407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137BB0-70CF-8FC5-4997-03C5F65E6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95B5D-D453-9B88-D707-EED35B53DB41}"/>
              </a:ext>
            </a:extLst>
          </p:cNvPr>
          <p:cNvSpPr txBox="1"/>
          <p:nvPr/>
        </p:nvSpPr>
        <p:spPr>
          <a:xfrm>
            <a:off x="535020" y="2210130"/>
            <a:ext cx="10107040" cy="114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have questions concerning the round or your ballot, staff is available to answer your questions in the judge’s area.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C0533-F555-AA85-93E7-0B938F0003AA}"/>
              </a:ext>
            </a:extLst>
          </p:cNvPr>
          <p:cNvSpPr txBox="1"/>
          <p:nvPr/>
        </p:nvSpPr>
        <p:spPr>
          <a:xfrm>
            <a:off x="512322" y="4950088"/>
            <a:ext cx="10107040" cy="114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Were the rules discussed in your round? Unsure what they are?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written copy of the rules are available for review.</a:t>
            </a:r>
          </a:p>
        </p:txBody>
      </p:sp>
    </p:spTree>
    <p:extLst>
      <p:ext uri="{BB962C8B-B14F-4D97-AF65-F5344CB8AC3E}">
        <p14:creationId xmlns:p14="http://schemas.microsoft.com/office/powerpoint/2010/main" val="976979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41AFDC-EE74-2901-B82C-114BFA6E3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7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D023B9-D300-C035-2F2C-16C73DFF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F206E-A797-35B2-25DC-60552185E5D4}"/>
              </a:ext>
            </a:extLst>
          </p:cNvPr>
          <p:cNvSpPr txBox="1"/>
          <p:nvPr/>
        </p:nvSpPr>
        <p:spPr>
          <a:xfrm>
            <a:off x="1809744" y="2044855"/>
            <a:ext cx="7871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already participate in communication activities.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D86844-0B81-9786-1B00-103D57123E14}"/>
              </a:ext>
            </a:extLst>
          </p:cNvPr>
          <p:cNvSpPr txBox="1"/>
          <p:nvPr/>
        </p:nvSpPr>
        <p:spPr>
          <a:xfrm>
            <a:off x="1969478" y="3062920"/>
            <a:ext cx="852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It is not your job to be a debate expert.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1296D-B189-5EC2-9433-856CA5283360}"/>
              </a:ext>
            </a:extLst>
          </p:cNvPr>
          <p:cNvSpPr txBox="1"/>
          <p:nvPr/>
        </p:nvSpPr>
        <p:spPr>
          <a:xfrm>
            <a:off x="1949229" y="3841972"/>
            <a:ext cx="852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It is the speaker’s job to communicate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8197C5-ACB1-E0A3-0133-1ACE793389F7}"/>
              </a:ext>
            </a:extLst>
          </p:cNvPr>
          <p:cNvSpPr txBox="1"/>
          <p:nvPr/>
        </p:nvSpPr>
        <p:spPr>
          <a:xfrm>
            <a:off x="1707807" y="4789064"/>
            <a:ext cx="8435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goal is for our students to speak to “the thinking man and woman on the street”.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5B1F6-C65B-DC69-EF3C-5553A56D7F4E}"/>
              </a:ext>
            </a:extLst>
          </p:cNvPr>
          <p:cNvSpPr txBox="1"/>
          <p:nvPr/>
        </p:nvSpPr>
        <p:spPr>
          <a:xfrm>
            <a:off x="4935336" y="5928461"/>
            <a:ext cx="188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vo" panose="02000000000000000000" pitchFamily="2" charset="0"/>
              </a:rPr>
              <a:t>That’s you!</a:t>
            </a:r>
          </a:p>
        </p:txBody>
      </p:sp>
    </p:spTree>
    <p:extLst>
      <p:ext uri="{BB962C8B-B14F-4D97-AF65-F5344CB8AC3E}">
        <p14:creationId xmlns:p14="http://schemas.microsoft.com/office/powerpoint/2010/main" val="2610097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B09118-540C-AD2A-352F-55B10FC64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F8A6D-95A1-D63C-4D01-2683744C4B1D}"/>
              </a:ext>
            </a:extLst>
          </p:cNvPr>
          <p:cNvSpPr txBox="1"/>
          <p:nvPr/>
        </p:nvSpPr>
        <p:spPr>
          <a:xfrm>
            <a:off x="8399410" y="4179992"/>
            <a:ext cx="31668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Debaters will introduce themselves to you.</a:t>
            </a:r>
          </a:p>
          <a:p>
            <a:pPr algn="ctr"/>
            <a:endParaRPr lang="en-US" sz="2000" kern="16700" dirty="0">
              <a:solidFill>
                <a:schemeClr val="bg1"/>
              </a:solidFill>
              <a:latin typeface="Arvo" panose="02000000000000000000" pitchFamily="2" charset="0"/>
            </a:endParaRP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They may ask for your judging philosophy.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6B543-66F4-E9B4-4D86-723F04B3CBE6}"/>
              </a:ext>
            </a:extLst>
          </p:cNvPr>
          <p:cNvSpPr txBox="1"/>
          <p:nvPr/>
        </p:nvSpPr>
        <p:spPr>
          <a:xfrm>
            <a:off x="4542984" y="4168888"/>
            <a:ext cx="30154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Debaters will time their own speeches.</a:t>
            </a:r>
          </a:p>
          <a:p>
            <a:pPr algn="ctr"/>
            <a:endParaRPr lang="en-US" sz="2000" kern="16700" dirty="0">
              <a:solidFill>
                <a:schemeClr val="bg1"/>
              </a:solidFill>
              <a:latin typeface="Arvo" panose="02000000000000000000" pitchFamily="2" charset="0"/>
            </a:endParaRP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There may also be a timekeeper.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6EE26-6AEE-113B-52A2-9B4CCF7FFFE3}"/>
              </a:ext>
            </a:extLst>
          </p:cNvPr>
          <p:cNvSpPr txBox="1"/>
          <p:nvPr/>
        </p:nvSpPr>
        <p:spPr>
          <a:xfrm>
            <a:off x="776384" y="4174945"/>
            <a:ext cx="30154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There is one judge in preliminary rounds.</a:t>
            </a:r>
          </a:p>
          <a:p>
            <a:endParaRPr lang="en-US" sz="2000" kern="16700" dirty="0">
              <a:solidFill>
                <a:schemeClr val="bg1"/>
              </a:solidFill>
              <a:latin typeface="Arvo" panose="02000000000000000000" pitchFamily="2" charset="0"/>
            </a:endParaRPr>
          </a:p>
          <a:p>
            <a:pPr algn="ctr"/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 number increases in elimination rounds.</a:t>
            </a:r>
          </a:p>
        </p:txBody>
      </p:sp>
    </p:spTree>
    <p:extLst>
      <p:ext uri="{BB962C8B-B14F-4D97-AF65-F5344CB8AC3E}">
        <p14:creationId xmlns:p14="http://schemas.microsoft.com/office/powerpoint/2010/main" val="1991535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BACFAA-771D-DF97-10A4-2AAAE776D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AB8062-1311-2036-43F8-1704319214E1}"/>
              </a:ext>
            </a:extLst>
          </p:cNvPr>
          <p:cNvSpPr txBox="1"/>
          <p:nvPr/>
        </p:nvSpPr>
        <p:spPr>
          <a:xfrm>
            <a:off x="1695578" y="1077902"/>
            <a:ext cx="937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opposing teams argue an idea: the Resolution.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48E2D-B3FE-BA68-E7E5-C71255BE3D96}"/>
              </a:ext>
            </a:extLst>
          </p:cNvPr>
          <p:cNvSpPr txBox="1"/>
          <p:nvPr/>
        </p:nvSpPr>
        <p:spPr>
          <a:xfrm>
            <a:off x="1304670" y="3712100"/>
            <a:ext cx="281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affirms the resolution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804A8-67A8-B789-A6C6-E321AE70F56C}"/>
              </a:ext>
            </a:extLst>
          </p:cNvPr>
          <p:cNvSpPr txBox="1"/>
          <p:nvPr/>
        </p:nvSpPr>
        <p:spPr>
          <a:xfrm>
            <a:off x="8258857" y="3700998"/>
            <a:ext cx="293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B9CCD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refutes the Government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17D21-CEDB-8D99-3FD5-29C6ECB6168E}"/>
              </a:ext>
            </a:extLst>
          </p:cNvPr>
          <p:cNvSpPr txBox="1"/>
          <p:nvPr/>
        </p:nvSpPr>
        <p:spPr>
          <a:xfrm>
            <a:off x="3288207" y="4536675"/>
            <a:ext cx="5637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B3B2B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(debaters alternate sides </a:t>
            </a:r>
            <a:r>
              <a:rPr lang="en-US" sz="2000" b="1" i="1" dirty="0">
                <a:solidFill>
                  <a:srgbClr val="B3B2B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during</a:t>
            </a:r>
            <a:r>
              <a:rPr lang="en-US" b="1" i="1" dirty="0">
                <a:solidFill>
                  <a:srgbClr val="B3B2B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tournament)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4CDA7-4876-E182-14CB-3EF830DCF4A4}"/>
              </a:ext>
            </a:extLst>
          </p:cNvPr>
          <p:cNvSpPr txBox="1"/>
          <p:nvPr/>
        </p:nvSpPr>
        <p:spPr>
          <a:xfrm>
            <a:off x="3366266" y="5673372"/>
            <a:ext cx="5464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Debaters do not choose the side of the resolution they will defend.</a:t>
            </a:r>
          </a:p>
        </p:txBody>
      </p:sp>
    </p:spTree>
    <p:extLst>
      <p:ext uri="{BB962C8B-B14F-4D97-AF65-F5344CB8AC3E}">
        <p14:creationId xmlns:p14="http://schemas.microsoft.com/office/powerpoint/2010/main" val="349721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7804A-50B3-FD6D-ED8C-D0CB58EEF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3AE5-FC1B-0BDC-7E00-AE96F352547C}"/>
              </a:ext>
            </a:extLst>
          </p:cNvPr>
          <p:cNvSpPr txBox="1"/>
          <p:nvPr/>
        </p:nvSpPr>
        <p:spPr>
          <a:xfrm>
            <a:off x="2449057" y="2282802"/>
            <a:ext cx="9463721" cy="373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Parli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extemporaneous debate where students are challenged to develop argumentation with limited time for preparation.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Parli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asks competitors to develop and defend ideas and positions on a wide range of issues.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Rather than formal evidence, debaters utilize information that is within the knowledge of educated and informed citizens.</a:t>
            </a:r>
          </a:p>
        </p:txBody>
      </p:sp>
    </p:spTree>
    <p:extLst>
      <p:ext uri="{BB962C8B-B14F-4D97-AF65-F5344CB8AC3E}">
        <p14:creationId xmlns:p14="http://schemas.microsoft.com/office/powerpoint/2010/main" val="290056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82E950-1A98-9B96-19DD-65E2BE306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6E550-611F-7B56-A059-BE0AB623B4B1}"/>
              </a:ext>
            </a:extLst>
          </p:cNvPr>
          <p:cNvSpPr txBox="1"/>
          <p:nvPr/>
        </p:nvSpPr>
        <p:spPr>
          <a:xfrm>
            <a:off x="2963270" y="805093"/>
            <a:ext cx="8246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Students receive a new resolution each round.</a:t>
            </a:r>
          </a:p>
          <a:p>
            <a:r>
              <a:rPr lang="en-US" sz="2000" i="1" kern="16700" dirty="0">
                <a:solidFill>
                  <a:srgbClr val="EDCD97"/>
                </a:solidFill>
                <a:latin typeface="Arvo" panose="02000000000000000000" pitchFamily="2" charset="0"/>
              </a:rPr>
              <a:t>They do not know what the topic will be beforehand.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8BAB6-FD1E-D9C8-3AC9-8A92CCC87570}"/>
              </a:ext>
            </a:extLst>
          </p:cNvPr>
          <p:cNvSpPr txBox="1"/>
          <p:nvPr/>
        </p:nvSpPr>
        <p:spPr>
          <a:xfrm>
            <a:off x="2994176" y="2178825"/>
            <a:ext cx="8246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There are different types of resolutions.</a:t>
            </a:r>
          </a:p>
          <a:p>
            <a:r>
              <a:rPr lang="en-US" sz="2000" i="1" kern="16700" dirty="0">
                <a:solidFill>
                  <a:srgbClr val="EDCD97"/>
                </a:solidFill>
                <a:latin typeface="Arvo" panose="02000000000000000000" pitchFamily="2" charset="0"/>
              </a:rPr>
              <a:t>The kind of resolution can be up for debate in the round.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EBF65-12BD-9702-C24C-9A6155200B0C}"/>
              </a:ext>
            </a:extLst>
          </p:cNvPr>
          <p:cNvSpPr txBox="1"/>
          <p:nvPr/>
        </p:nvSpPr>
        <p:spPr>
          <a:xfrm>
            <a:off x="2999505" y="3648473"/>
            <a:ext cx="8246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Students are given “prep time” prior to the debate.</a:t>
            </a:r>
          </a:p>
          <a:p>
            <a:r>
              <a:rPr lang="en-US" sz="2000" i="1" kern="16700" dirty="0">
                <a:solidFill>
                  <a:srgbClr val="EDCD97"/>
                </a:solidFill>
                <a:latin typeface="Arvo" panose="02000000000000000000" pitchFamily="2" charset="0"/>
              </a:rPr>
              <a:t>They are allowed to access resources during this time.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5B0A7-D8A8-2183-547E-B5A8C355460C}"/>
              </a:ext>
            </a:extLst>
          </p:cNvPr>
          <p:cNvSpPr txBox="1"/>
          <p:nvPr/>
        </p:nvSpPr>
        <p:spPr>
          <a:xfrm>
            <a:off x="2992045" y="5271586"/>
            <a:ext cx="7379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However, they may only bring handwritten notes, a copy</a:t>
            </a:r>
          </a:p>
          <a:p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of the </a:t>
            </a:r>
            <a:r>
              <a:rPr lang="en-US" sz="2000" kern="16700" dirty="0" err="1">
                <a:solidFill>
                  <a:schemeClr val="bg1"/>
                </a:solidFill>
                <a:latin typeface="Arvo" panose="02000000000000000000" pitchFamily="2" charset="0"/>
              </a:rPr>
              <a:t>Parli</a:t>
            </a:r>
            <a:r>
              <a:rPr lang="en-US" sz="2000" kern="16700" dirty="0">
                <a:solidFill>
                  <a:schemeClr val="bg1"/>
                </a:solidFill>
                <a:latin typeface="Arvo" panose="02000000000000000000" pitchFamily="2" charset="0"/>
              </a:rPr>
              <a:t> rules, and a printed copy of the resolution into the round.</a:t>
            </a:r>
            <a:endParaRPr lang="en-US" sz="2000" kern="16700" dirty="0">
              <a:solidFill>
                <a:srgbClr val="EDCD97"/>
              </a:solidFill>
              <a:latin typeface="Arv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66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A2EE2-BEAB-4D65-D2F1-FFB0A5AE6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DDE859-FBBD-5707-8C9D-3ADD09F240F0}"/>
              </a:ext>
            </a:extLst>
          </p:cNvPr>
          <p:cNvSpPr txBox="1"/>
          <p:nvPr/>
        </p:nvSpPr>
        <p:spPr>
          <a:xfrm>
            <a:off x="3043873" y="1899835"/>
            <a:ext cx="712323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min. Prime Minister Constructive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min. Leader of Opposition Constructive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min. Member of Government Constructive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min. Member of Opposition Constructive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min. Leader of Opposition Rebuttal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min. Prime Minister Rebuttal</a:t>
            </a:r>
          </a:p>
          <a:p>
            <a:endParaRPr lang="en-US" sz="2800" b="1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AD2F2-A7B0-DAFD-ED74-3A98AE749EE8}"/>
              </a:ext>
            </a:extLst>
          </p:cNvPr>
          <p:cNvSpPr txBox="1"/>
          <p:nvPr/>
        </p:nvSpPr>
        <p:spPr>
          <a:xfrm>
            <a:off x="2891865" y="5938735"/>
            <a:ext cx="652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kern="16700" dirty="0">
                <a:solidFill>
                  <a:srgbClr val="EDCD97"/>
                </a:solidFill>
                <a:latin typeface="Arvo" panose="02000000000000000000" pitchFamily="2" charset="0"/>
              </a:rPr>
              <a:t>In </a:t>
            </a:r>
            <a:r>
              <a:rPr lang="en-US" sz="2000" i="1" kern="16700" dirty="0" err="1">
                <a:solidFill>
                  <a:srgbClr val="EDCD97"/>
                </a:solidFill>
                <a:latin typeface="Arvo" panose="02000000000000000000" pitchFamily="2" charset="0"/>
              </a:rPr>
              <a:t>Parli</a:t>
            </a:r>
            <a:r>
              <a:rPr lang="en-US" sz="2000" i="1" kern="16700" dirty="0">
                <a:solidFill>
                  <a:srgbClr val="EDCD97"/>
                </a:solidFill>
                <a:latin typeface="Arvo" panose="02000000000000000000" pitchFamily="2" charset="0"/>
              </a:rPr>
              <a:t>, there is no prep time between speeches.</a:t>
            </a:r>
          </a:p>
        </p:txBody>
      </p:sp>
    </p:spTree>
    <p:extLst>
      <p:ext uri="{BB962C8B-B14F-4D97-AF65-F5344CB8AC3E}">
        <p14:creationId xmlns:p14="http://schemas.microsoft.com/office/powerpoint/2010/main" val="442635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1468</Words>
  <Application>Microsoft Office PowerPoint</Application>
  <PresentationFormat>Widescreen</PresentationFormat>
  <Paragraphs>200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Arvo</vt:lpstr>
      <vt:lpstr>Calibri</vt:lpstr>
      <vt:lpstr>Calibri Light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Herche</dc:creator>
  <cp:lastModifiedBy>Katie Herche</cp:lastModifiedBy>
  <cp:revision>12</cp:revision>
  <dcterms:created xsi:type="dcterms:W3CDTF">2023-07-12T01:11:55Z</dcterms:created>
  <dcterms:modified xsi:type="dcterms:W3CDTF">2024-08-07T23:01:13Z</dcterms:modified>
</cp:coreProperties>
</file>