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notesSlides/notesSlide1.xml" ContentType="application/vnd.openxmlformats-officedocument.presentationml.notesSlide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Presenters: please give an example of a value and resolution in your own words (note: don’t use the current resolution).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4"/>
          <p:cNvSpPr txBox="1"/>
          <p:nvPr/>
        </p:nvSpPr>
        <p:spPr>
          <a:xfrm>
            <a:off x="2559946" y="1694562"/>
            <a:ext cx="843230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Each debater has one constructive speech.</a:t>
            </a:r>
          </a:p>
        </p:txBody>
      </p:sp>
      <p:sp>
        <p:nvSpPr>
          <p:cNvPr id="138" name="TextBox 5"/>
          <p:cNvSpPr txBox="1"/>
          <p:nvPr/>
        </p:nvSpPr>
        <p:spPr>
          <a:xfrm>
            <a:off x="2537247" y="2852153"/>
            <a:ext cx="8649236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The Affirmative constructive presents a case built around a value to uphold the resolution.</a:t>
            </a:r>
          </a:p>
          <a:p>
            <a: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</a:p>
          <a:p>
            <a: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The Negative constructive argues against the Affirmative and may present a counter value.</a:t>
            </a:r>
          </a:p>
        </p:txBody>
      </p:sp>
      <p:sp>
        <p:nvSpPr>
          <p:cNvPr id="139" name="TextBox 6"/>
          <p:cNvSpPr txBox="1"/>
          <p:nvPr/>
        </p:nvSpPr>
        <p:spPr>
          <a:xfrm>
            <a:off x="2550217" y="5407285"/>
            <a:ext cx="843230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Both constructive speeches are used to introduce, build, and respond to arguments.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4"/>
          <p:cNvSpPr txBox="1"/>
          <p:nvPr/>
        </p:nvSpPr>
        <p:spPr>
          <a:xfrm>
            <a:off x="2890686" y="1739957"/>
            <a:ext cx="843230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One-on-one question and answer.</a:t>
            </a:r>
          </a:p>
        </p:txBody>
      </p:sp>
      <p:sp>
        <p:nvSpPr>
          <p:cNvPr id="143" name="TextBox 5"/>
          <p:cNvSpPr txBox="1"/>
          <p:nvPr/>
        </p:nvSpPr>
        <p:spPr>
          <a:xfrm>
            <a:off x="2874473" y="2806757"/>
            <a:ext cx="872057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Only direct interaction in the round between the debaters.</a:t>
            </a:r>
          </a:p>
        </p:txBody>
      </p:sp>
      <p:sp>
        <p:nvSpPr>
          <p:cNvPr id="144" name="TextBox 6"/>
          <p:cNvSpPr txBox="1"/>
          <p:nvPr/>
        </p:nvSpPr>
        <p:spPr>
          <a:xfrm>
            <a:off x="2884201" y="4029200"/>
            <a:ext cx="872057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Debaters face the judge.</a:t>
            </a:r>
          </a:p>
        </p:txBody>
      </p:sp>
      <p:sp>
        <p:nvSpPr>
          <p:cNvPr id="145" name="TextBox 7"/>
          <p:cNvSpPr txBox="1"/>
          <p:nvPr/>
        </p:nvSpPr>
        <p:spPr>
          <a:xfrm>
            <a:off x="2903656" y="5151125"/>
            <a:ext cx="872057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Judges may not question/comment during this time or at all during the round.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5"/>
          <p:cNvSpPr txBox="1"/>
          <p:nvPr/>
        </p:nvSpPr>
        <p:spPr>
          <a:xfrm>
            <a:off x="2735043" y="1214664"/>
            <a:ext cx="8432304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Rebuttal speeches are used to respond to and extend </a:t>
            </a:r>
            <a:r>
              <a:rPr u="sng"/>
              <a:t>existing</a:t>
            </a:r>
            <a:r>
              <a:t> lines of argumentation.</a:t>
            </a:r>
          </a:p>
          <a:p>
            <a:pPr>
              <a:defRPr i="1" sz="24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No new lines of argumentation may be presented in rebuttal speeches.</a:t>
            </a:r>
          </a:p>
        </p:txBody>
      </p:sp>
      <p:sp>
        <p:nvSpPr>
          <p:cNvPr id="149" name="TextBox 6"/>
          <p:cNvSpPr txBox="1"/>
          <p:nvPr/>
        </p:nvSpPr>
        <p:spPr>
          <a:xfrm>
            <a:off x="2705859" y="3286654"/>
            <a:ext cx="843230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Rebuttal speeches may include </a:t>
            </a:r>
            <a:r>
              <a:rPr i="1">
                <a:solidFill>
                  <a:srgbClr val="EDCD97"/>
                </a:solidFill>
              </a:rPr>
              <a:t>new examples, analysis, analogies, and evidence</a:t>
            </a:r>
            <a:r>
              <a:t> offered to support existing lines of argumentation.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2676676" y="5170579"/>
            <a:ext cx="843230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If a debater introduces a new line of argumentation into the round during the rebuttals, the judge should disregard these arguments when evaluating the round.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4"/>
          <p:cNvSpPr txBox="1"/>
          <p:nvPr/>
        </p:nvSpPr>
        <p:spPr>
          <a:xfrm>
            <a:off x="1185102" y="507787"/>
            <a:ext cx="973549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Lincoln Douglas makes use of a wide variety of support to defend and clarify arguments, which may include (but is not limited to):</a:t>
            </a:r>
          </a:p>
        </p:txBody>
      </p:sp>
      <p:sp>
        <p:nvSpPr>
          <p:cNvPr id="154" name="TextBox 5"/>
          <p:cNvSpPr txBox="1"/>
          <p:nvPr/>
        </p:nvSpPr>
        <p:spPr>
          <a:xfrm>
            <a:off x="1454235" y="5498076"/>
            <a:ext cx="973549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All forms of support are valid, and the debaters may persuade you as to which types of support are best for the issues at hand.</a:t>
            </a:r>
          </a:p>
        </p:txBody>
      </p:sp>
      <p:sp>
        <p:nvSpPr>
          <p:cNvPr id="155" name="TextBox 6"/>
          <p:cNvSpPr txBox="1"/>
          <p:nvPr/>
        </p:nvSpPr>
        <p:spPr>
          <a:xfrm>
            <a:off x="1893975" y="2730230"/>
            <a:ext cx="2029192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logic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definitions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history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philosophy</a:t>
            </a:r>
          </a:p>
        </p:txBody>
      </p:sp>
      <p:sp>
        <p:nvSpPr>
          <p:cNvPr id="156" name="TextBox 7"/>
          <p:cNvSpPr txBox="1"/>
          <p:nvPr/>
        </p:nvSpPr>
        <p:spPr>
          <a:xfrm>
            <a:off x="4938732" y="2688077"/>
            <a:ext cx="2029191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applications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facts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analogies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examples</a:t>
            </a:r>
          </a:p>
        </p:txBody>
      </p:sp>
      <p:sp>
        <p:nvSpPr>
          <p:cNvPr id="157" name="TextBox 8"/>
          <p:cNvSpPr txBox="1"/>
          <p:nvPr/>
        </p:nvSpPr>
        <p:spPr>
          <a:xfrm>
            <a:off x="8239650" y="2675107"/>
            <a:ext cx="229832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quotations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evidence </a:t>
            </a:r>
          </a:p>
          <a:p>
            <a:pPr>
              <a:lnSpc>
                <a:spcPct val="150000"/>
              </a:lnSpc>
              <a:defRPr b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(cited materials)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4"/>
          <p:cNvSpPr txBox="1"/>
          <p:nvPr/>
        </p:nvSpPr>
        <p:spPr>
          <a:xfrm>
            <a:off x="1187099" y="1835286"/>
            <a:ext cx="9422212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Evidence must be on paper in the debate room.</a:t>
            </a:r>
          </a:p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written citation must include:</a:t>
            </a:r>
          </a:p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citation should be located directly above or below the text.</a:t>
            </a:r>
          </a:p>
          <a:p>
            <a: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Evidence must be read verbatim from the beginning of the sentence until the ending punctuation.</a:t>
            </a:r>
          </a:p>
        </p:txBody>
      </p:sp>
      <p:sp>
        <p:nvSpPr>
          <p:cNvPr id="161" name="TextBox 5"/>
          <p:cNvSpPr txBox="1"/>
          <p:nvPr/>
        </p:nvSpPr>
        <p:spPr>
          <a:xfrm>
            <a:off x="2250656" y="2970178"/>
            <a:ext cx="3955267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Char char="➢"/>
              <a:defRPr b="1" i="1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All authors (if available)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 b="1" i="1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Publication Name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 b="1" i="1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Date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 b="1" i="1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URL (if available)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Box 4"/>
          <p:cNvSpPr txBox="1"/>
          <p:nvPr/>
        </p:nvSpPr>
        <p:spPr>
          <a:xfrm>
            <a:off x="2618310" y="1752929"/>
            <a:ext cx="745273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At the end of the round, you may request to review written materials for clarification or accuracy.</a:t>
            </a:r>
          </a:p>
          <a:p>
            <a:pPr>
              <a:defRPr i="1" sz="20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You may only review materials that were read orally in the round.</a:t>
            </a:r>
          </a:p>
        </p:txBody>
      </p:sp>
      <p:sp>
        <p:nvSpPr>
          <p:cNvPr id="165" name="TextBox 5"/>
          <p:cNvSpPr txBox="1"/>
          <p:nvPr/>
        </p:nvSpPr>
        <p:spPr>
          <a:xfrm>
            <a:off x="2602098" y="3792496"/>
            <a:ext cx="745273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 not ask the debaters for additional clarification of evidence or arguments.</a:t>
            </a:r>
          </a:p>
        </p:txBody>
      </p:sp>
      <p:sp>
        <p:nvSpPr>
          <p:cNvPr id="166" name="TextBox 6"/>
          <p:cNvSpPr txBox="1"/>
          <p:nvPr/>
        </p:nvSpPr>
        <p:spPr>
          <a:xfrm>
            <a:off x="2585886" y="5274343"/>
            <a:ext cx="745273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Make sure to return any evidence you review back to the debaters before leaving the room.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4"/>
          <p:cNvSpPr txBox="1"/>
          <p:nvPr/>
        </p:nvSpPr>
        <p:spPr>
          <a:xfrm>
            <a:off x="849874" y="1173805"/>
            <a:ext cx="7677717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Once time expires, a debater may complete a sentence, </a:t>
            </a:r>
            <a:r>
              <a:rPr i="1">
                <a:solidFill>
                  <a:srgbClr val="EDCD97"/>
                </a:solidFill>
              </a:rPr>
              <a:t>but should not start a new thought.</a:t>
            </a:r>
            <a:endParaRPr i="1">
              <a:solidFill>
                <a:srgbClr val="EDCD97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Once time expires, </a:t>
            </a:r>
            <a:r>
              <a:rPr i="1">
                <a:solidFill>
                  <a:srgbClr val="EDCD97"/>
                </a:solidFill>
              </a:rPr>
              <a:t>judges should disregard </a:t>
            </a:r>
            <a:r>
              <a:t>the additional comments and content when evaluating the round.</a:t>
            </a:r>
          </a:p>
        </p:txBody>
      </p:sp>
      <p:sp>
        <p:nvSpPr>
          <p:cNvPr id="170" name="TextBox 5"/>
          <p:cNvSpPr txBox="1"/>
          <p:nvPr/>
        </p:nvSpPr>
        <p:spPr>
          <a:xfrm>
            <a:off x="781781" y="5444249"/>
            <a:ext cx="1004802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lnSpc>
                <a:spcPct val="150000"/>
              </a:lnSpc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Each debater has a total of 4 minutes for preparation between speeches.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4"/>
          <p:cNvSpPr txBox="1"/>
          <p:nvPr/>
        </p:nvSpPr>
        <p:spPr>
          <a:xfrm>
            <a:off x="441311" y="1251625"/>
            <a:ext cx="7729599" cy="527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800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Flowing organizes the ideas in a round.</a:t>
            </a:r>
          </a:p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Use flow sheets or plain paper.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Not to be turned in.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Optional! Just a tool to help you.</a:t>
            </a:r>
          </a:p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 b="1" i="1" sz="2800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right note-taking system allows you to:</a:t>
            </a:r>
          </a:p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Absorb the presentation.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Follow an argument as it’s developed.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Track responses &amp; refutation.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Give the debaters written feedback.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" y="0"/>
            <a:ext cx="12189533" cy="685938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4"/>
          <p:cNvSpPr txBox="1"/>
          <p:nvPr/>
        </p:nvSpPr>
        <p:spPr>
          <a:xfrm>
            <a:off x="736316" y="4373772"/>
            <a:ext cx="239598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National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speech &amp; debate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league</a:t>
            </a:r>
          </a:p>
        </p:txBody>
      </p:sp>
      <p:sp>
        <p:nvSpPr>
          <p:cNvPr id="98" name="TextBox 5"/>
          <p:cNvSpPr txBox="1"/>
          <p:nvPr/>
        </p:nvSpPr>
        <p:spPr>
          <a:xfrm>
            <a:off x="3721437" y="4519777"/>
            <a:ext cx="239598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Homeschool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students</a:t>
            </a:r>
          </a:p>
        </p:txBody>
      </p:sp>
      <p:sp>
        <p:nvSpPr>
          <p:cNvPr id="99" name="TextBox 6"/>
          <p:cNvSpPr txBox="1"/>
          <p:nvPr/>
        </p:nvSpPr>
        <p:spPr>
          <a:xfrm>
            <a:off x="6323960" y="4519776"/>
            <a:ext cx="239598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Ages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12 - 18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9086344" y="4283185"/>
            <a:ext cx="239598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100+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tournaments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each year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4"/>
          <p:cNvSpPr txBox="1"/>
          <p:nvPr/>
        </p:nvSpPr>
        <p:spPr>
          <a:xfrm>
            <a:off x="2328476" y="1536970"/>
            <a:ext cx="7729599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</a:t>
            </a:r>
            <a:r>
              <a:rPr i="1"/>
              <a:t>debaters</a:t>
            </a:r>
            <a:r>
              <a:t> are responsible for making their ideas clear to the judge, including:</a:t>
            </a:r>
          </a:p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457200" indent="-457200">
              <a:buSzPct val="100000"/>
              <a:buFont typeface="Arial"/>
              <a:buChar char="•"/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Debate theory.</a:t>
            </a:r>
          </a:p>
          <a:p>
            <a:pPr marL="457200" indent="-457200">
              <a:buSzPct val="100000"/>
              <a:buFont typeface="Arial"/>
              <a:buChar char="•"/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457200" indent="-457200">
              <a:buSzPct val="100000"/>
              <a:buFont typeface="Arial"/>
              <a:buChar char="•"/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Organization of the ideas and arguments in the round.</a:t>
            </a:r>
          </a:p>
          <a:p>
            <a:pPr marL="457200" indent="-457200">
              <a:buSzPct val="100000"/>
              <a:buFont typeface="Arial"/>
              <a:buChar char="•"/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457200" indent="-457200">
              <a:buSzPct val="100000"/>
              <a:buFont typeface="Arial"/>
              <a:buChar char="•"/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Details of the topic.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It’s up to the </a:t>
            </a:r>
            <a:r>
              <a:rPr i="1"/>
              <a:t>debaters</a:t>
            </a:r>
            <a:r>
              <a:t> to persuade you how to vote, and why.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4"/>
          <p:cNvSpPr txBox="1"/>
          <p:nvPr/>
        </p:nvSpPr>
        <p:spPr>
          <a:xfrm>
            <a:off x="3107936" y="1905330"/>
            <a:ext cx="745273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 set aside your personal bias.</a:t>
            </a:r>
          </a:p>
        </p:txBody>
      </p:sp>
      <p:sp>
        <p:nvSpPr>
          <p:cNvPr id="188" name="TextBox 5"/>
          <p:cNvSpPr txBox="1"/>
          <p:nvPr/>
        </p:nvSpPr>
        <p:spPr>
          <a:xfrm>
            <a:off x="3124148" y="3250988"/>
            <a:ext cx="7452737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 decide which debater best supports his or her position.</a:t>
            </a:r>
          </a:p>
        </p:txBody>
      </p:sp>
      <p:sp>
        <p:nvSpPr>
          <p:cNvPr id="189" name="TextBox 6"/>
          <p:cNvSpPr txBox="1"/>
          <p:nvPr/>
        </p:nvSpPr>
        <p:spPr>
          <a:xfrm>
            <a:off x="3143605" y="5157611"/>
            <a:ext cx="745273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 provide written feedback.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4"/>
          <p:cNvSpPr txBox="1"/>
          <p:nvPr/>
        </p:nvSpPr>
        <p:spPr>
          <a:xfrm>
            <a:off x="2952293" y="1723746"/>
            <a:ext cx="745273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DON’T interrupt or question the debaters during the round.</a:t>
            </a:r>
          </a:p>
        </p:txBody>
      </p:sp>
      <p:sp>
        <p:nvSpPr>
          <p:cNvPr id="193" name="TextBox 5"/>
          <p:cNvSpPr txBox="1"/>
          <p:nvPr/>
        </p:nvSpPr>
        <p:spPr>
          <a:xfrm>
            <a:off x="2955535" y="3283415"/>
            <a:ext cx="745273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DON’T leave the room, text, or take phone calls during the round.</a:t>
            </a:r>
          </a:p>
        </p:txBody>
      </p:sp>
      <p:sp>
        <p:nvSpPr>
          <p:cNvPr id="194" name="TextBox 6"/>
          <p:cNvSpPr txBox="1"/>
          <p:nvPr/>
        </p:nvSpPr>
        <p:spPr>
          <a:xfrm>
            <a:off x="2958778" y="4856052"/>
            <a:ext cx="759865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DON’T discuss the round with the debaters, audience or other judges when it is finished.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Box 4"/>
          <p:cNvSpPr txBox="1"/>
          <p:nvPr/>
        </p:nvSpPr>
        <p:spPr>
          <a:xfrm>
            <a:off x="6686468" y="1808053"/>
            <a:ext cx="514528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Confirm you have not judged either debater in </a:t>
            </a:r>
            <a:r>
              <a:rPr i="1"/>
              <a:t>this event </a:t>
            </a:r>
            <a:r>
              <a:t>at </a:t>
            </a:r>
            <a:r>
              <a:rPr i="1"/>
              <a:t>this tournament</a:t>
            </a:r>
            <a:r>
              <a:t>.</a:t>
            </a:r>
          </a:p>
        </p:txBody>
      </p:sp>
      <p:sp>
        <p:nvSpPr>
          <p:cNvPr id="198" name="TextBox 5"/>
          <p:cNvSpPr txBox="1"/>
          <p:nvPr/>
        </p:nvSpPr>
        <p:spPr>
          <a:xfrm>
            <a:off x="6735107" y="3153712"/>
            <a:ext cx="514528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Make sure the tournament staff know which ballot you have.</a:t>
            </a:r>
          </a:p>
        </p:txBody>
      </p:sp>
      <p:sp>
        <p:nvSpPr>
          <p:cNvPr id="199" name="TextBox 6"/>
          <p:cNvSpPr txBox="1"/>
          <p:nvPr/>
        </p:nvSpPr>
        <p:spPr>
          <a:xfrm>
            <a:off x="6751319" y="4577193"/>
            <a:ext cx="514528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Find the room number </a:t>
            </a:r>
            <a:r>
              <a:rPr i="1"/>
              <a:t>(top right).</a:t>
            </a:r>
          </a:p>
        </p:txBody>
      </p:sp>
      <p:sp>
        <p:nvSpPr>
          <p:cNvPr id="200" name="TextBox 7"/>
          <p:cNvSpPr txBox="1"/>
          <p:nvPr/>
        </p:nvSpPr>
        <p:spPr>
          <a:xfrm>
            <a:off x="6751320" y="5867729"/>
            <a:ext cx="514528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Fill in your name (if needed).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Box 4"/>
          <p:cNvSpPr txBox="1"/>
          <p:nvPr/>
        </p:nvSpPr>
        <p:spPr>
          <a:xfrm>
            <a:off x="1102792" y="2981857"/>
            <a:ext cx="4182247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Decide which side wins.</a:t>
            </a:r>
          </a:p>
          <a:p>
            <a:pPr algn="ctr">
              <a:defRPr i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defRPr i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Arguments are more important than presentation; the team with lower points may still win the round.</a:t>
            </a:r>
          </a:p>
        </p:txBody>
      </p:sp>
      <p:sp>
        <p:nvSpPr>
          <p:cNvPr id="204" name="TextBox 5"/>
          <p:cNvSpPr txBox="1"/>
          <p:nvPr/>
        </p:nvSpPr>
        <p:spPr>
          <a:xfrm>
            <a:off x="6890750" y="2998071"/>
            <a:ext cx="4182247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Evaluate and reward individual presentation.</a:t>
            </a:r>
          </a:p>
          <a:p>
            <a:pPr algn="ctr">
              <a:defRPr i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algn="ctr">
              <a:defRPr i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Assign each debater points based on their personal performance in the round.</a:t>
            </a:r>
          </a:p>
        </p:txBody>
      </p:sp>
      <p:sp>
        <p:nvSpPr>
          <p:cNvPr id="205" name="TextBox 6"/>
          <p:cNvSpPr txBox="1"/>
          <p:nvPr/>
        </p:nvSpPr>
        <p:spPr>
          <a:xfrm>
            <a:off x="3518492" y="1772386"/>
            <a:ext cx="5106374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Two independent decisions:</a:t>
            </a:r>
          </a:p>
        </p:txBody>
      </p:sp>
      <p:sp>
        <p:nvSpPr>
          <p:cNvPr id="206" name="TextBox 7"/>
          <p:cNvSpPr txBox="1"/>
          <p:nvPr/>
        </p:nvSpPr>
        <p:spPr>
          <a:xfrm>
            <a:off x="1037941" y="5958521"/>
            <a:ext cx="1007720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20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Set aside personal bias and opinions during this process.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Box 4"/>
          <p:cNvSpPr txBox="1"/>
          <p:nvPr/>
        </p:nvSpPr>
        <p:spPr>
          <a:xfrm>
            <a:off x="6187115" y="1626471"/>
            <a:ext cx="575812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Assign 1-5 in each category.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Add up point total.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Points may be tied; ties are broken with rank.</a:t>
            </a:r>
          </a:p>
          <a:p>
            <a:pPr marL="342900" indent="-342900">
              <a:buSzPct val="100000"/>
              <a:buFont typeface="Arial"/>
              <a:buChar char="•"/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Lower point total may win the round.</a:t>
            </a:r>
          </a:p>
        </p:txBody>
      </p:sp>
      <p:sp>
        <p:nvSpPr>
          <p:cNvPr id="210" name="TextBox 5"/>
          <p:cNvSpPr txBox="1"/>
          <p:nvPr/>
        </p:nvSpPr>
        <p:spPr>
          <a:xfrm>
            <a:off x="6216299" y="3847620"/>
            <a:ext cx="575812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Rank debaters sequentially by points.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highest number = 1</a:t>
            </a:r>
            <a:r>
              <a:rPr baseline="30000"/>
              <a:t>st</a:t>
            </a:r>
            <a:r>
              <a:t> rank;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lowest number = 2</a:t>
            </a:r>
            <a:r>
              <a:rPr baseline="30000"/>
              <a:t>nd</a:t>
            </a:r>
            <a:r>
              <a:t> rank.</a:t>
            </a:r>
          </a:p>
        </p:txBody>
      </p:sp>
      <p:sp>
        <p:nvSpPr>
          <p:cNvPr id="211" name="TextBox 6"/>
          <p:cNvSpPr txBox="1"/>
          <p:nvPr/>
        </p:nvSpPr>
        <p:spPr>
          <a:xfrm>
            <a:off x="6258451" y="5575901"/>
            <a:ext cx="5758128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Leave positive and constructive feedback for the students to read.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all debaters will see what you wrote.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3"/>
          <p:cNvSpPr txBox="1"/>
          <p:nvPr/>
        </p:nvSpPr>
        <p:spPr>
          <a:xfrm>
            <a:off x="5311625" y="1821023"/>
            <a:ext cx="6666043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Vote Affirmative or Negative.</a:t>
            </a:r>
          </a:p>
          <a:p>
            <a:pPr>
              <a:defRPr b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</a:t>
            </a:r>
            <a:r>
              <a:rPr i="1"/>
              <a:t>double loss is disciplinary.</a:t>
            </a:r>
            <a:endParaRPr i="1"/>
          </a:p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team with lower point totals may win.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argument is more important than presentation.</a:t>
            </a:r>
          </a:p>
        </p:txBody>
      </p:sp>
      <p:sp>
        <p:nvSpPr>
          <p:cNvPr id="215" name="TextBox 5"/>
          <p:cNvSpPr txBox="1"/>
          <p:nvPr/>
        </p:nvSpPr>
        <p:spPr>
          <a:xfrm>
            <a:off x="5379719" y="4372914"/>
            <a:ext cx="6666043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Explain why you voted the way you did.</a:t>
            </a:r>
          </a:p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</a:t>
            </a:r>
            <a:r>
              <a:rPr i="1">
                <a:solidFill>
                  <a:srgbClr val="EDCD97"/>
                </a:solidFill>
              </a:rPr>
              <a:t>students read these comments to learn what      </a:t>
            </a:r>
            <a:endParaRPr i="1">
              <a:solidFill>
                <a:srgbClr val="EDCD97"/>
              </a:solidFill>
            </a:endParaRP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 they can improve/change next time.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Use the back of the ballot for extra space to write your thoughts.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     this will be photocopied for both teams.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Box 4"/>
          <p:cNvSpPr txBox="1"/>
          <p:nvPr/>
        </p:nvSpPr>
        <p:spPr>
          <a:xfrm>
            <a:off x="2017191" y="1418947"/>
            <a:ext cx="786578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lnSpc>
                <a:spcPct val="200000"/>
              </a:lnSpc>
              <a:buSzPct val="100000"/>
              <a:buChar char="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Best demonstrated the validity of their argument(s),</a:t>
            </a:r>
          </a:p>
          <a:p>
            <a:pPr algn="ctr">
              <a:lnSpc>
                <a:spcPct val="200000"/>
              </a:lnSpc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and,</a:t>
            </a:r>
          </a:p>
          <a:p>
            <a:pPr marL="342900" indent="-342900" algn="ctr">
              <a:lnSpc>
                <a:spcPct val="200000"/>
              </a:lnSpc>
              <a:buSzPct val="100000"/>
              <a:buChar char="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Best refuted the arguments raised by the other team.</a:t>
            </a:r>
          </a:p>
        </p:txBody>
      </p:sp>
      <p:sp>
        <p:nvSpPr>
          <p:cNvPr id="219" name="TextBox 5"/>
          <p:cNvSpPr txBox="1"/>
          <p:nvPr/>
        </p:nvSpPr>
        <p:spPr>
          <a:xfrm>
            <a:off x="645590" y="4450733"/>
            <a:ext cx="11176436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One team may allege that they other side broke a rule, or you may notice a rule violation yourself. You may cast a vote against the offending team, or reduce their points, based solely on the infraction.</a:t>
            </a:r>
          </a:p>
          <a:p>
            <a: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team who debated best may lose the round if they broke a rule.</a:t>
            </a:r>
          </a:p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* Please consult a written copy of the rules before making this decision. 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3"/>
          <p:cNvSpPr txBox="1"/>
          <p:nvPr/>
        </p:nvSpPr>
        <p:spPr>
          <a:xfrm>
            <a:off x="5282737" y="581889"/>
            <a:ext cx="6661052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We can’t do this without you.</a:t>
            </a:r>
          </a:p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You are making an investment.</a:t>
            </a:r>
          </a:p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You are performing a teaching role in the lives of our students.</a:t>
            </a:r>
          </a:p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285750" indent="-285750">
              <a:buSzPct val="100000"/>
              <a:buFont typeface="Arial"/>
              <a:buChar char="•"/>
              <a:defRPr b="1" sz="2800">
                <a:solidFill>
                  <a:srgbClr val="113966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You make it possible for young people to learn these skills.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extBox 4"/>
          <p:cNvSpPr txBox="1"/>
          <p:nvPr/>
        </p:nvSpPr>
        <p:spPr>
          <a:xfrm>
            <a:off x="3216935" y="1104419"/>
            <a:ext cx="809925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Judge the round based </a:t>
            </a:r>
            <a:r>
              <a:rPr i="1"/>
              <a:t>solely</a:t>
            </a:r>
            <a:r>
              <a:t> upon the issues discussed in the round.</a:t>
            </a:r>
          </a:p>
        </p:txBody>
      </p:sp>
      <p:sp>
        <p:nvSpPr>
          <p:cNvPr id="223" name="TextBox 5"/>
          <p:cNvSpPr txBox="1"/>
          <p:nvPr/>
        </p:nvSpPr>
        <p:spPr>
          <a:xfrm>
            <a:off x="3226664" y="3163440"/>
            <a:ext cx="809925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Be impartial: set aside your personal biases and opinions.</a:t>
            </a:r>
          </a:p>
        </p:txBody>
      </p:sp>
      <p:sp>
        <p:nvSpPr>
          <p:cNvPr id="224" name="TextBox 6"/>
          <p:cNvSpPr txBox="1"/>
          <p:nvPr/>
        </p:nvSpPr>
        <p:spPr>
          <a:xfrm>
            <a:off x="3223421" y="5352164"/>
            <a:ext cx="809925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Be prepared to vote for a position you do not personally hold.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Box 4"/>
          <p:cNvSpPr txBox="1"/>
          <p:nvPr/>
        </p:nvSpPr>
        <p:spPr>
          <a:xfrm>
            <a:off x="5480238" y="2456564"/>
            <a:ext cx="6666043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Vote Affirmative or Negative.</a:t>
            </a:r>
          </a:p>
          <a:p>
            <a: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Provide total individual points.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Rank debaters.</a:t>
            </a:r>
          </a:p>
        </p:txBody>
      </p:sp>
      <p:sp>
        <p:nvSpPr>
          <p:cNvPr id="228" name="TextBox 5"/>
          <p:cNvSpPr txBox="1"/>
          <p:nvPr/>
        </p:nvSpPr>
        <p:spPr>
          <a:xfrm>
            <a:off x="5415387" y="1538921"/>
            <a:ext cx="54922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000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Only pertinent information needed for tabulation purposes.</a:t>
            </a:r>
          </a:p>
        </p:txBody>
      </p:sp>
      <p:sp>
        <p:nvSpPr>
          <p:cNvPr id="229" name="TextBox 6"/>
          <p:cNvSpPr txBox="1"/>
          <p:nvPr/>
        </p:nvSpPr>
        <p:spPr>
          <a:xfrm>
            <a:off x="5515905" y="4330760"/>
            <a:ext cx="54922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000">
                <a:solidFill>
                  <a:srgbClr val="EDCD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Turn in as soon as possible.</a:t>
            </a:r>
          </a:p>
        </p:txBody>
      </p:sp>
      <p:sp>
        <p:nvSpPr>
          <p:cNvPr id="230" name="TextBox 7"/>
          <p:cNvSpPr txBox="1"/>
          <p:nvPr/>
        </p:nvSpPr>
        <p:spPr>
          <a:xfrm>
            <a:off x="5502936" y="5420257"/>
            <a:ext cx="549223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000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Continue filling out the main ballot with comments and reason for decision!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Box 4"/>
          <p:cNvSpPr txBox="1"/>
          <p:nvPr/>
        </p:nvSpPr>
        <p:spPr>
          <a:xfrm>
            <a:off x="1585931" y="2067457"/>
            <a:ext cx="100156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The debaters may thank you for your time judging today.</a:t>
            </a:r>
          </a:p>
        </p:txBody>
      </p:sp>
      <p:sp>
        <p:nvSpPr>
          <p:cNvPr id="234" name="TextBox 5"/>
          <p:cNvSpPr txBox="1"/>
          <p:nvPr/>
        </p:nvSpPr>
        <p:spPr>
          <a:xfrm>
            <a:off x="1582688" y="2959160"/>
            <a:ext cx="100156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Do not disclose your decision.</a:t>
            </a:r>
          </a:p>
        </p:txBody>
      </p:sp>
      <p:sp>
        <p:nvSpPr>
          <p:cNvPr id="235" name="TextBox 6"/>
          <p:cNvSpPr txBox="1"/>
          <p:nvPr/>
        </p:nvSpPr>
        <p:spPr>
          <a:xfrm>
            <a:off x="1585931" y="3876802"/>
            <a:ext cx="100156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Do not ask questions about the round or give verbal feedback.</a:t>
            </a:r>
          </a:p>
        </p:txBody>
      </p:sp>
      <p:sp>
        <p:nvSpPr>
          <p:cNvPr id="236" name="TextBox 8"/>
          <p:cNvSpPr txBox="1"/>
          <p:nvPr/>
        </p:nvSpPr>
        <p:spPr>
          <a:xfrm>
            <a:off x="1589173" y="4807415"/>
            <a:ext cx="100156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Do not solicit opinions about the round from others in the room.</a:t>
            </a:r>
          </a:p>
        </p:txBody>
      </p:sp>
      <p:sp>
        <p:nvSpPr>
          <p:cNvPr id="237" name="TextBox 9"/>
          <p:cNvSpPr txBox="1"/>
          <p:nvPr/>
        </p:nvSpPr>
        <p:spPr>
          <a:xfrm>
            <a:off x="1572960" y="5692633"/>
            <a:ext cx="1001560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Immediately following the round, take your ballot(s) to the designated area for completion.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Box 4"/>
          <p:cNvSpPr txBox="1"/>
          <p:nvPr/>
        </p:nvSpPr>
        <p:spPr>
          <a:xfrm>
            <a:off x="3103445" y="1710777"/>
            <a:ext cx="819977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Fact check debaters after the round.</a:t>
            </a:r>
          </a:p>
        </p:txBody>
      </p:sp>
      <p:sp>
        <p:nvSpPr>
          <p:cNvPr id="241" name="TextBox 5"/>
          <p:cNvSpPr txBox="1"/>
          <p:nvPr/>
        </p:nvSpPr>
        <p:spPr>
          <a:xfrm>
            <a:off x="3106687" y="2654361"/>
            <a:ext cx="803440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Take photos of evidence.</a:t>
            </a:r>
          </a:p>
        </p:txBody>
      </p:sp>
      <p:sp>
        <p:nvSpPr>
          <p:cNvPr id="242" name="TextBox 6"/>
          <p:cNvSpPr txBox="1"/>
          <p:nvPr/>
        </p:nvSpPr>
        <p:spPr>
          <a:xfrm>
            <a:off x="3129385" y="3643340"/>
            <a:ext cx="809601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Record rounds.</a:t>
            </a:r>
          </a:p>
        </p:txBody>
      </p:sp>
      <p:sp>
        <p:nvSpPr>
          <p:cNvPr id="243" name="TextBox 7"/>
          <p:cNvSpPr txBox="1"/>
          <p:nvPr/>
        </p:nvSpPr>
        <p:spPr>
          <a:xfrm>
            <a:off x="3158567" y="4580437"/>
            <a:ext cx="809601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Livestream or post rounds on social media.</a:t>
            </a:r>
          </a:p>
        </p:txBody>
      </p:sp>
      <p:sp>
        <p:nvSpPr>
          <p:cNvPr id="244" name="TextBox 8"/>
          <p:cNvSpPr txBox="1"/>
          <p:nvPr/>
        </p:nvSpPr>
        <p:spPr>
          <a:xfrm>
            <a:off x="1277886" y="754224"/>
            <a:ext cx="809601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0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Judges should not:</a:t>
            </a:r>
          </a:p>
        </p:txBody>
      </p:sp>
      <p:sp>
        <p:nvSpPr>
          <p:cNvPr id="245" name="TextBox 9"/>
          <p:cNvSpPr txBox="1"/>
          <p:nvPr/>
        </p:nvSpPr>
        <p:spPr>
          <a:xfrm>
            <a:off x="1378406" y="5530505"/>
            <a:ext cx="97108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000">
                <a:solidFill>
                  <a:srgbClr val="EDCD97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You are always welcome to take notes, review rules, and share any concerns with the tournament leadership after the round.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4"/>
          <p:cNvSpPr txBox="1"/>
          <p:nvPr/>
        </p:nvSpPr>
        <p:spPr>
          <a:xfrm>
            <a:off x="580740" y="2210129"/>
            <a:ext cx="10015600" cy="101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If you have questions concerning the round or your ballot, staff is available to answer your questions in the judge’s area.</a:t>
            </a:r>
          </a:p>
        </p:txBody>
      </p:sp>
      <p:sp>
        <p:nvSpPr>
          <p:cNvPr id="249" name="TextBox 5"/>
          <p:cNvSpPr txBox="1"/>
          <p:nvPr/>
        </p:nvSpPr>
        <p:spPr>
          <a:xfrm>
            <a:off x="558042" y="4950088"/>
            <a:ext cx="10015600" cy="101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Were the rules discussed in your round? Unsure what they are? 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 written copy of the rules are available for review.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4"/>
          <p:cNvSpPr txBox="1"/>
          <p:nvPr/>
        </p:nvSpPr>
        <p:spPr>
          <a:xfrm>
            <a:off x="1855463" y="2044855"/>
            <a:ext cx="778007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400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You already participate in communication activities.</a:t>
            </a:r>
          </a:p>
        </p:txBody>
      </p:sp>
      <p:sp>
        <p:nvSpPr>
          <p:cNvPr id="107" name="TextBox 5"/>
          <p:cNvSpPr txBox="1"/>
          <p:nvPr/>
        </p:nvSpPr>
        <p:spPr>
          <a:xfrm>
            <a:off x="2015197" y="3062920"/>
            <a:ext cx="843230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It is not your job to be a debate expert.</a:t>
            </a:r>
          </a:p>
        </p:txBody>
      </p:sp>
      <p:sp>
        <p:nvSpPr>
          <p:cNvPr id="108" name="TextBox 7"/>
          <p:cNvSpPr txBox="1"/>
          <p:nvPr/>
        </p:nvSpPr>
        <p:spPr>
          <a:xfrm>
            <a:off x="1994948" y="3841972"/>
            <a:ext cx="843230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It is the speaker’s job to communicate to you.</a:t>
            </a:r>
          </a:p>
        </p:txBody>
      </p:sp>
      <p:sp>
        <p:nvSpPr>
          <p:cNvPr id="109" name="TextBox 9"/>
          <p:cNvSpPr txBox="1"/>
          <p:nvPr/>
        </p:nvSpPr>
        <p:spPr>
          <a:xfrm>
            <a:off x="1753526" y="4789063"/>
            <a:ext cx="834393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2400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Our goal is for our students to speak to “the thinking man and woman on the street”.</a:t>
            </a:r>
          </a:p>
        </p:txBody>
      </p:sp>
      <p:sp>
        <p:nvSpPr>
          <p:cNvPr id="110" name="TextBox 10"/>
          <p:cNvSpPr txBox="1"/>
          <p:nvPr/>
        </p:nvSpPr>
        <p:spPr>
          <a:xfrm>
            <a:off x="4981055" y="5928461"/>
            <a:ext cx="179186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That’s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4"/>
          <p:cNvSpPr txBox="1"/>
          <p:nvPr/>
        </p:nvSpPr>
        <p:spPr>
          <a:xfrm>
            <a:off x="8445129" y="4179992"/>
            <a:ext cx="307540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Debaters will introduce themselves to you.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They may ask for your judging philosophy.</a:t>
            </a:r>
          </a:p>
        </p:txBody>
      </p:sp>
      <p:sp>
        <p:nvSpPr>
          <p:cNvPr id="114" name="TextBox 5"/>
          <p:cNvSpPr txBox="1"/>
          <p:nvPr/>
        </p:nvSpPr>
        <p:spPr>
          <a:xfrm>
            <a:off x="4588703" y="4168888"/>
            <a:ext cx="2924010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Debaters will time their own speeches.</a:t>
            </a: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There may also be a timekeeper.</a:t>
            </a:r>
          </a:p>
        </p:txBody>
      </p:sp>
      <p:sp>
        <p:nvSpPr>
          <p:cNvPr id="115" name="TextBox 6"/>
          <p:cNvSpPr txBox="1"/>
          <p:nvPr/>
        </p:nvSpPr>
        <p:spPr>
          <a:xfrm>
            <a:off x="822103" y="4174945"/>
            <a:ext cx="2924011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There is one judge in preliminary rounds.</a:t>
            </a:r>
          </a:p>
          <a:p>
            <a:pPr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</a:p>
          <a:p>
            <a:pPr algn="ctr">
              <a:defRPr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pPr>
            <a:r>
              <a:t>The number increases in elimination rounds.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4"/>
          <p:cNvSpPr txBox="1"/>
          <p:nvPr/>
        </p:nvSpPr>
        <p:spPr>
          <a:xfrm>
            <a:off x="1741298" y="1077902"/>
            <a:ext cx="928267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Two opposing teams argue an idea: the Resolution.</a:t>
            </a:r>
          </a:p>
        </p:txBody>
      </p:sp>
      <p:sp>
        <p:nvSpPr>
          <p:cNvPr id="119" name="TextBox 5"/>
          <p:cNvSpPr txBox="1"/>
          <p:nvPr/>
        </p:nvSpPr>
        <p:spPr>
          <a:xfrm>
            <a:off x="1299235" y="3712100"/>
            <a:ext cx="272442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upholds the </a:t>
            </a:r>
            <a:r>
              <a:rPr sz="2000"/>
              <a:t>resolution</a:t>
            </a:r>
          </a:p>
        </p:txBody>
      </p:sp>
      <p:sp>
        <p:nvSpPr>
          <p:cNvPr id="120" name="TextBox 6"/>
          <p:cNvSpPr txBox="1"/>
          <p:nvPr/>
        </p:nvSpPr>
        <p:spPr>
          <a:xfrm>
            <a:off x="8342942" y="3700998"/>
            <a:ext cx="271130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B9CCD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refutes the </a:t>
            </a:r>
            <a:r>
              <a:rPr sz="2000"/>
              <a:t>Affirmative</a:t>
            </a:r>
          </a:p>
        </p:txBody>
      </p:sp>
      <p:sp>
        <p:nvSpPr>
          <p:cNvPr id="121" name="TextBox 7"/>
          <p:cNvSpPr txBox="1"/>
          <p:nvPr/>
        </p:nvSpPr>
        <p:spPr>
          <a:xfrm>
            <a:off x="3333927" y="4536675"/>
            <a:ext cx="554635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>
                <a:solidFill>
                  <a:srgbClr val="B3B2B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(debaters alternate sides </a:t>
            </a:r>
            <a:r>
              <a:rPr sz="2000"/>
              <a:t>during</a:t>
            </a:r>
            <a:r>
              <a:t> the tournament)</a:t>
            </a:r>
          </a:p>
        </p:txBody>
      </p:sp>
      <p:sp>
        <p:nvSpPr>
          <p:cNvPr id="122" name="TextBox 8"/>
          <p:cNvSpPr txBox="1"/>
          <p:nvPr/>
        </p:nvSpPr>
        <p:spPr>
          <a:xfrm>
            <a:off x="1468085" y="5615823"/>
            <a:ext cx="928267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In Lincoln-Douglas Debate:</a:t>
            </a:r>
          </a:p>
          <a:p>
            <a:pPr algn="ctr"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debaters define, analyze, and argue value propositions.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title"/>
          </p:nvPr>
        </p:nvSpPr>
        <p:spPr>
          <a:xfrm>
            <a:off x="838200" y="101599"/>
            <a:ext cx="10515600" cy="951348"/>
          </a:xfrm>
          <a:prstGeom prst="rect">
            <a:avLst/>
          </a:prstGeom>
        </p:spPr>
        <p:txBody>
          <a:bodyPr/>
          <a:lstStyle>
            <a:lvl1pPr algn="ctr" defTabSz="822959">
              <a:defRPr spc="180" sz="4860">
                <a:solidFill>
                  <a:srgbClr val="A01E21"/>
                </a:solidFill>
                <a:latin typeface="The Bold Font"/>
                <a:ea typeface="The Bold Font"/>
                <a:cs typeface="The Bold Font"/>
                <a:sym typeface="The Bold Font"/>
              </a:defRPr>
            </a:lvl1pPr>
          </a:lstStyle>
          <a:p>
            <a:pPr/>
            <a:r>
              <a:t>Jan 2025 - Mar 9, 2025  Resolution</a:t>
            </a:r>
          </a:p>
        </p:txBody>
      </p:sp>
      <p:sp>
        <p:nvSpPr>
          <p:cNvPr id="125" name="Content Placeholder 2"/>
          <p:cNvSpPr txBox="1"/>
          <p:nvPr>
            <p:ph type="body" idx="1"/>
          </p:nvPr>
        </p:nvSpPr>
        <p:spPr>
          <a:xfrm>
            <a:off x="838200" y="2695720"/>
            <a:ext cx="10515600" cy="39287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Resolved: </a:t>
            </a:r>
          </a:p>
          <a:p>
            <a:pPr marL="0" indent="0">
              <a:buSzTx/>
              <a:buNone/>
              <a:defRPr b="1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Mandatory national service is justified.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4"/>
          <p:cNvSpPr txBox="1"/>
          <p:nvPr/>
        </p:nvSpPr>
        <p:spPr>
          <a:xfrm>
            <a:off x="823933" y="1147864"/>
            <a:ext cx="10855419" cy="181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Lincoln Douglas Value Debate is a discussion of </a:t>
            </a:r>
            <a:r>
              <a:rPr i="1"/>
              <a:t>values</a:t>
            </a:r>
            <a:r>
              <a:t> associated with the resolution.</a:t>
            </a:r>
          </a:p>
          <a:p>
            <a:pPr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It primarily concerns what </a:t>
            </a:r>
            <a:r>
              <a:rPr i="1"/>
              <a:t>ought to be </a:t>
            </a:r>
            <a:r>
              <a:t>instead of what is.</a:t>
            </a:r>
          </a:p>
        </p:txBody>
      </p:sp>
      <p:sp>
        <p:nvSpPr>
          <p:cNvPr id="129" name="TextBox 5"/>
          <p:cNvSpPr txBox="1"/>
          <p:nvPr/>
        </p:nvSpPr>
        <p:spPr>
          <a:xfrm>
            <a:off x="434827" y="4208834"/>
            <a:ext cx="5771096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300" sz="3200">
                <a:solidFill>
                  <a:srgbClr val="113966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/>
            <a:r>
              <a:t>A value is a principle by which the validity of the resolution may be examined.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Box 4"/>
          <p:cNvSpPr txBox="1"/>
          <p:nvPr/>
        </p:nvSpPr>
        <p:spPr>
          <a:xfrm>
            <a:off x="3255848" y="1676030"/>
            <a:ext cx="5926739" cy="469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6 min. Affirmative Constructive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3 min. Cross-Examination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7 min. Negative Constructive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3 min. Cross-Examination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4 min. First Affirmative Rebuttal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6 min. Negative Rebuttal</a:t>
            </a:r>
          </a:p>
          <a:p>
            <a:pPr>
              <a:lnSpc>
                <a:spcPct val="150000"/>
              </a:lnSpc>
              <a:defRPr b="1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3 min. Second Affirmative Rebuttal</a:t>
            </a:r>
          </a:p>
          <a:p>
            <a:pPr>
              <a:defRPr b="1" i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</a:p>
          <a:p>
            <a:pPr>
              <a:defRPr i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An LD debate round lasts up to 40 minutes.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