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6" r:id="rId2"/>
    <p:sldId id="295" r:id="rId3"/>
    <p:sldId id="296" r:id="rId4"/>
    <p:sldId id="297" r:id="rId5"/>
    <p:sldId id="298" r:id="rId6"/>
    <p:sldId id="299" r:id="rId7"/>
    <p:sldId id="259" r:id="rId8"/>
    <p:sldId id="301" r:id="rId9"/>
    <p:sldId id="302" r:id="rId10"/>
    <p:sldId id="303" r:id="rId11"/>
    <p:sldId id="304" r:id="rId12"/>
    <p:sldId id="305" r:id="rId13"/>
    <p:sldId id="306" r:id="rId14"/>
    <p:sldId id="307" r:id="rId15"/>
    <p:sldId id="308" r:id="rId16"/>
    <p:sldId id="309" r:id="rId17"/>
    <p:sldId id="273" r:id="rId18"/>
    <p:sldId id="274" r:id="rId19"/>
    <p:sldId id="275" r:id="rId20"/>
    <p:sldId id="310" r:id="rId21"/>
    <p:sldId id="277" r:id="rId22"/>
    <p:sldId id="311" r:id="rId23"/>
    <p:sldId id="312" r:id="rId24"/>
    <p:sldId id="313" r:id="rId25"/>
    <p:sldId id="314" r:id="rId26"/>
    <p:sldId id="315" r:id="rId27"/>
    <p:sldId id="283" r:id="rId28"/>
    <p:sldId id="316" r:id="rId29"/>
    <p:sldId id="317" r:id="rId30"/>
    <p:sldId id="318" r:id="rId31"/>
    <p:sldId id="319" r:id="rId32"/>
    <p:sldId id="321" r:id="rId33"/>
    <p:sldId id="322" r:id="rId34"/>
    <p:sldId id="323" r:id="rId35"/>
    <p:sldId id="290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50" d="100"/>
          <a:sy n="150" d="100"/>
        </p:scale>
        <p:origin x="331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CEB0DB-054E-4377-94A4-7A43DAAEEE07}" type="datetimeFigureOut">
              <a:rPr lang="en-US" smtClean="0"/>
              <a:t>8/7/2024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2D488E-D2C0-4A7C-8BA0-0B63058A0F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9271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65B4E8-A429-4FFD-BDA0-F090829583E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1355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24C7A-45BA-2D6B-B465-4F1FB75462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54C754-10CE-DA64-26D6-20159ECE80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3D8D21-ACA6-AEB7-6FDA-3ED3A3851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A97D1-80FD-4AF2-819B-A1644609CFDD}" type="datetimeFigureOut">
              <a:rPr lang="en-US" smtClean="0"/>
              <a:t>8/7/2024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B77CD-5FDD-745E-68A4-EF4C8BEBF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185904-73A5-9336-5B0B-7BA1EE53B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E84AA-2505-4BB5-A9F4-6327D7F93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7401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F57458-5DBD-5F0D-A020-B815EB5C4A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CEB7CA-F74C-06F1-3E20-2057D2D100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BB17BA-BC97-FEF1-F93B-18816A27EB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A97D1-80FD-4AF2-819B-A1644609CFDD}" type="datetimeFigureOut">
              <a:rPr lang="en-US" smtClean="0"/>
              <a:t>8/7/2024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B488B9-6BFB-71D9-3D7B-235C42B5A1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B31A99-A740-6825-C13A-80B109BC7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E84AA-2505-4BB5-A9F4-6327D7F93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69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F993854-EC71-C277-9A9F-0D1F662A1DD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97F32C3-CB86-04AC-986F-E6B6AF0338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8AA7DC-68B2-9D86-9BAF-E1C132B24A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A97D1-80FD-4AF2-819B-A1644609CFDD}" type="datetimeFigureOut">
              <a:rPr lang="en-US" smtClean="0"/>
              <a:t>8/7/2024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DE6DF2-B8C4-D750-F3BD-015FAF0224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C4BA20-2DB4-A760-0C82-20D164C2C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E84AA-2505-4BB5-A9F4-6327D7F93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006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150FF-F298-B435-8845-056F201A12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D5F36F-64F1-FE44-A901-44B0818953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2D4968-F7A4-B220-6ADE-CF991AA196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A97D1-80FD-4AF2-819B-A1644609CFDD}" type="datetimeFigureOut">
              <a:rPr lang="en-US" smtClean="0"/>
              <a:t>8/7/2024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1AD1A8-4269-CB2A-259F-C91FAB8713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7DB1C8-D760-D96D-BCC5-1B0B12902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E84AA-2505-4BB5-A9F4-6327D7F93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6835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DAF291-7B4A-629A-E8DB-0C9F65AEA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449DBB-0130-71F6-04D9-8BA07386E0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1571D0-DEDC-101C-2327-4E4C4B4F0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A97D1-80FD-4AF2-819B-A1644609CFDD}" type="datetimeFigureOut">
              <a:rPr lang="en-US" smtClean="0"/>
              <a:t>8/7/2024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D70615-4386-DBEE-85F2-8C2542714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B2017D-B3BA-F69B-EAFC-B7B74B2D0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E84AA-2505-4BB5-A9F4-6327D7F93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773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FFFD6-CA5B-D45E-79BA-855395B9B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A0E4C2-DEC4-EED6-D455-D2C49A6264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11F6BF-00B0-C542-3265-DF7C3AC0B9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0A9D62-0E8E-E6EE-B415-AD31AA815D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A97D1-80FD-4AF2-819B-A1644609CFDD}" type="datetimeFigureOut">
              <a:rPr lang="en-US" smtClean="0"/>
              <a:t>8/7/2024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86FEE9-F368-62E9-2E60-DADE2FE41F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BCBE0E-69C0-1A55-930F-6E3E3374F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E84AA-2505-4BB5-A9F4-6327D7F93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2747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01048B-3916-6BE7-8FCE-7416B034B1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B7C44A-CF30-87F8-A90E-91F76F071B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6C40CB-B67B-1D3D-93B1-04998C0D1F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C8F15A8-A676-67B0-486D-C6AE269E5C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2859C52-8D83-8150-BA20-26BAD1333D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2C3689A-C6C5-02D7-4A81-7CFE7F0DCD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A97D1-80FD-4AF2-819B-A1644609CFDD}" type="datetimeFigureOut">
              <a:rPr lang="en-US" smtClean="0"/>
              <a:t>8/7/2024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958270-081A-5FC7-DED2-DF6E1ADC6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F5B384C-FF46-1D34-FD5D-4323754DF1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E84AA-2505-4BB5-A9F4-6327D7F93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2605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AE208B-19BF-12C5-35A1-71FB8655A8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E4EF44A-AA77-F025-A53B-030397318D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A97D1-80FD-4AF2-819B-A1644609CFDD}" type="datetimeFigureOut">
              <a:rPr lang="en-US" smtClean="0"/>
              <a:t>8/7/2024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EA8363-F4DD-6516-2B20-9E6AEB66B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C4C6D4-A66D-56CB-5929-05DF5A930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E84AA-2505-4BB5-A9F4-6327D7F93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0912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F60E080-A8EB-A405-A1AA-2FAF6DF90C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A97D1-80FD-4AF2-819B-A1644609CFDD}" type="datetimeFigureOut">
              <a:rPr lang="en-US" smtClean="0"/>
              <a:t>8/7/2024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1450E0-2167-C38E-609C-D5A53F3918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A1F7D6-011D-C8DD-E343-E3C873CD9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E84AA-2505-4BB5-A9F4-6327D7F93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3246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0D2A25-A837-D740-D4B9-34BC8B4458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C5A21A-CDA0-14B4-88D6-534CC01670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C05E6-AF07-233E-7264-FA53262041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D768E8-528A-7036-B7DF-B62124863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A97D1-80FD-4AF2-819B-A1644609CFDD}" type="datetimeFigureOut">
              <a:rPr lang="en-US" smtClean="0"/>
              <a:t>8/7/2024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73091C-934B-7112-2DA0-A6830FD26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E4FA18-1BE6-7BB3-C0C4-2A8C87DF0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E84AA-2505-4BB5-A9F4-6327D7F93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043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79553-CD54-71AF-2B10-808F7F53DE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78865EC-0739-1E03-4210-9B22BC9673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90DD21-56D4-0A4F-584C-0B94E0FFF3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CD67FB-2699-BA06-D963-F6F4028E5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A97D1-80FD-4AF2-819B-A1644609CFDD}" type="datetimeFigureOut">
              <a:rPr lang="en-US" smtClean="0"/>
              <a:t>8/7/2024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58C5EA-CA16-5846-54E1-4910A1941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8D3F1-567F-75C5-874F-F9E443952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E84AA-2505-4BB5-A9F4-6327D7F93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3171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1B24FC-CFA9-38D9-8DD2-A204F25F2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EFE515-F61E-999B-68D8-E76FFFCD31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100F01-33FC-8ED7-DD2D-FF9028FF39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9A97D1-80FD-4AF2-819B-A1644609CFDD}" type="datetimeFigureOut">
              <a:rPr lang="en-US" smtClean="0"/>
              <a:t>8/7/2024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272A44-DC08-749C-B898-218C9624AE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B3DEA7-5B69-4633-5C02-462B20807B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0E84AA-2505-4BB5-A9F4-6327D7F93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145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982DB83-FF4E-AD3F-1913-A5369FA2AD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1631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D040D9A-2594-9DD9-D51E-49DE853F38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776C077-4DDF-4DEE-8D74-2982E3D5CB5F}"/>
              </a:ext>
            </a:extLst>
          </p:cNvPr>
          <p:cNvSpPr txBox="1"/>
          <p:nvPr/>
        </p:nvSpPr>
        <p:spPr>
          <a:xfrm>
            <a:off x="2844967" y="1739958"/>
            <a:ext cx="85237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vo" panose="02000000000000000000" pitchFamily="2" charset="0"/>
              </a:rPr>
              <a:t>One-on-one question and answer.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C32773-583F-DCF8-2E62-E43521E1EEAA}"/>
              </a:ext>
            </a:extLst>
          </p:cNvPr>
          <p:cNvSpPr txBox="1"/>
          <p:nvPr/>
        </p:nvSpPr>
        <p:spPr>
          <a:xfrm>
            <a:off x="2828754" y="2806758"/>
            <a:ext cx="88120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vo" panose="02000000000000000000" pitchFamily="2" charset="0"/>
              </a:rPr>
              <a:t>Only direct interaction in the round between the debaters.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08B9DA-6DF6-6786-FDD3-B298FCF01C7C}"/>
              </a:ext>
            </a:extLst>
          </p:cNvPr>
          <p:cNvSpPr txBox="1"/>
          <p:nvPr/>
        </p:nvSpPr>
        <p:spPr>
          <a:xfrm>
            <a:off x="2838482" y="4029200"/>
            <a:ext cx="88120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vo" panose="02000000000000000000" pitchFamily="2" charset="0"/>
              </a:rPr>
              <a:t>Debaters face the judge.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35E144-5D56-D71F-42A3-FABE774CB881}"/>
              </a:ext>
            </a:extLst>
          </p:cNvPr>
          <p:cNvSpPr txBox="1"/>
          <p:nvPr/>
        </p:nvSpPr>
        <p:spPr>
          <a:xfrm>
            <a:off x="2857937" y="5151125"/>
            <a:ext cx="88120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vo" panose="02000000000000000000" pitchFamily="2" charset="0"/>
              </a:rPr>
              <a:t>Judges may not question/comment during this time or at all during the round.</a:t>
            </a:r>
          </a:p>
        </p:txBody>
      </p:sp>
    </p:spTree>
    <p:extLst>
      <p:ext uri="{BB962C8B-B14F-4D97-AF65-F5344CB8AC3E}">
        <p14:creationId xmlns:p14="http://schemas.microsoft.com/office/powerpoint/2010/main" val="19221655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965B470-6F2C-438B-E4F7-888B1E0112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14A171A-75B9-2B36-7F52-F22C1D54E842}"/>
              </a:ext>
            </a:extLst>
          </p:cNvPr>
          <p:cNvSpPr txBox="1"/>
          <p:nvPr/>
        </p:nvSpPr>
        <p:spPr>
          <a:xfrm>
            <a:off x="2689324" y="1214664"/>
            <a:ext cx="85237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vo" panose="02000000000000000000" pitchFamily="2" charset="0"/>
              </a:rPr>
              <a:t>Rebuttal speeches are used to respond to and extend </a:t>
            </a:r>
            <a:r>
              <a:rPr lang="en-US" sz="2400" u="sng" dirty="0">
                <a:solidFill>
                  <a:schemeClr val="bg1"/>
                </a:solidFill>
                <a:latin typeface="Arvo" panose="02000000000000000000" pitchFamily="2" charset="0"/>
              </a:rPr>
              <a:t>existing</a:t>
            </a:r>
            <a:r>
              <a:rPr lang="en-US" sz="2400" dirty="0">
                <a:solidFill>
                  <a:schemeClr val="bg1"/>
                </a:solidFill>
                <a:latin typeface="Arvo" panose="02000000000000000000" pitchFamily="2" charset="0"/>
              </a:rPr>
              <a:t> lines of argumentation.</a:t>
            </a:r>
          </a:p>
          <a:p>
            <a:r>
              <a:rPr lang="en-US" sz="2400" i="1" dirty="0">
                <a:solidFill>
                  <a:srgbClr val="EDCD97"/>
                </a:solidFill>
                <a:latin typeface="Arvo" panose="02000000000000000000" pitchFamily="2" charset="0"/>
              </a:rPr>
              <a:t>No new lines of argumentation may be presented in rebuttal speeches.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CB257F-1DCB-DBE6-E21B-1B3B374BECA3}"/>
              </a:ext>
            </a:extLst>
          </p:cNvPr>
          <p:cNvSpPr txBox="1"/>
          <p:nvPr/>
        </p:nvSpPr>
        <p:spPr>
          <a:xfrm>
            <a:off x="2660140" y="3286655"/>
            <a:ext cx="85237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vo" panose="02000000000000000000" pitchFamily="2" charset="0"/>
              </a:rPr>
              <a:t>Rebuttal speeches may include </a:t>
            </a:r>
            <a:r>
              <a:rPr lang="en-US" sz="2400" i="1" dirty="0">
                <a:solidFill>
                  <a:srgbClr val="EDCD97"/>
                </a:solidFill>
                <a:latin typeface="Arvo" panose="02000000000000000000" pitchFamily="2" charset="0"/>
              </a:rPr>
              <a:t>new examples, analysis, analogies, and evidence</a:t>
            </a:r>
            <a:r>
              <a:rPr lang="en-US" sz="2400" dirty="0">
                <a:solidFill>
                  <a:schemeClr val="bg1"/>
                </a:solidFill>
                <a:latin typeface="Arvo" panose="02000000000000000000" pitchFamily="2" charset="0"/>
              </a:rPr>
              <a:t> offered to support existing lines of argumentation.</a:t>
            </a:r>
            <a:endParaRPr lang="en-US" sz="2400" i="1" dirty="0">
              <a:solidFill>
                <a:srgbClr val="EDCD97"/>
              </a:solidFill>
              <a:latin typeface="Arvo" panose="020000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6FD97E-8AB3-17FB-F4E0-327E46A5EF04}"/>
              </a:ext>
            </a:extLst>
          </p:cNvPr>
          <p:cNvSpPr txBox="1"/>
          <p:nvPr/>
        </p:nvSpPr>
        <p:spPr>
          <a:xfrm>
            <a:off x="2630957" y="5170579"/>
            <a:ext cx="85237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vo" panose="02000000000000000000" pitchFamily="2" charset="0"/>
              </a:rPr>
              <a:t>If a debater introduces a new line of argumentation into the round during the rebuttals, the judge should disregard these arguments when evaluating the round.</a:t>
            </a:r>
            <a:endParaRPr lang="en-US" sz="2400" i="1" dirty="0">
              <a:solidFill>
                <a:srgbClr val="EDCD97"/>
              </a:solidFill>
              <a:latin typeface="Arv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40957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2D70566-2AD2-CC12-B669-B4F2B31C90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A6CEED1-3181-E43D-D40D-1D249983A4DC}"/>
              </a:ext>
            </a:extLst>
          </p:cNvPr>
          <p:cNvSpPr txBox="1"/>
          <p:nvPr/>
        </p:nvSpPr>
        <p:spPr>
          <a:xfrm>
            <a:off x="1139383" y="507788"/>
            <a:ext cx="98269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EDCD97"/>
                </a:solidFill>
                <a:latin typeface="Arvo" panose="02000000000000000000" pitchFamily="2" charset="0"/>
              </a:rPr>
              <a:t>Team Policy makes use of a wide variety of support to defend and clarify arguments, which may include (but is not limited to):</a:t>
            </a:r>
            <a:endParaRPr lang="en-US" sz="2400" i="1" dirty="0">
              <a:solidFill>
                <a:srgbClr val="EDCD97"/>
              </a:solidFill>
              <a:latin typeface="Arvo" panose="020000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6C8A3A-DC52-7B1C-55F7-CA4B9B77AD18}"/>
              </a:ext>
            </a:extLst>
          </p:cNvPr>
          <p:cNvSpPr txBox="1"/>
          <p:nvPr/>
        </p:nvSpPr>
        <p:spPr>
          <a:xfrm>
            <a:off x="1408515" y="5498077"/>
            <a:ext cx="98269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EDCD97"/>
                </a:solidFill>
                <a:latin typeface="Arvo" panose="02000000000000000000" pitchFamily="2" charset="0"/>
              </a:rPr>
              <a:t>All forms of support are valid, and the debaters may persuade you as to which types of support are best for the issues at hand.</a:t>
            </a:r>
            <a:endParaRPr lang="en-US" sz="2400" i="1" dirty="0">
              <a:solidFill>
                <a:srgbClr val="EDCD97"/>
              </a:solidFill>
              <a:latin typeface="Arvo" panose="020000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CF18BA-D2D9-B04F-DEEC-450162D9019D}"/>
              </a:ext>
            </a:extLst>
          </p:cNvPr>
          <p:cNvSpPr txBox="1"/>
          <p:nvPr/>
        </p:nvSpPr>
        <p:spPr>
          <a:xfrm>
            <a:off x="1848256" y="2730230"/>
            <a:ext cx="2457296" cy="1710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B9CCD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evidence</a:t>
            </a:r>
          </a:p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B9CCD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(cited materials)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B9CCD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definitions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B9CCD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history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75A28C-3FB3-C78E-F1FF-9B84C25DD368}"/>
              </a:ext>
            </a:extLst>
          </p:cNvPr>
          <p:cNvSpPr txBox="1"/>
          <p:nvPr/>
        </p:nvSpPr>
        <p:spPr>
          <a:xfrm>
            <a:off x="4893013" y="2688077"/>
            <a:ext cx="2120630" cy="1710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B9CCD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applications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B9CCD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facts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B9CCD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analogies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B9CCD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examples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4E024C-E44D-093A-5AA6-8B9D847A65D5}"/>
              </a:ext>
            </a:extLst>
          </p:cNvPr>
          <p:cNvSpPr txBox="1"/>
          <p:nvPr/>
        </p:nvSpPr>
        <p:spPr>
          <a:xfrm>
            <a:off x="8193931" y="2675107"/>
            <a:ext cx="2389761" cy="1294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B9CCD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quotations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B9CCD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logic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B9CCD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philosophy</a:t>
            </a:r>
          </a:p>
        </p:txBody>
      </p:sp>
    </p:spTree>
    <p:extLst>
      <p:ext uri="{BB962C8B-B14F-4D97-AF65-F5344CB8AC3E}">
        <p14:creationId xmlns:p14="http://schemas.microsoft.com/office/powerpoint/2010/main" val="32713173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6098E8-804E-0AA0-23BC-D65B255A23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5AE1D7-558A-98E8-4A0E-7D539878A306}"/>
              </a:ext>
            </a:extLst>
          </p:cNvPr>
          <p:cNvSpPr txBox="1"/>
          <p:nvPr/>
        </p:nvSpPr>
        <p:spPr>
          <a:xfrm>
            <a:off x="1141380" y="1835286"/>
            <a:ext cx="9513650" cy="42030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Evidence must be on paper in the debate room.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written citation must include: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citation should be located directly above or below the text.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Evidence must be read verbatim from the beginning of the sentence until the ending punctuation.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B4099A-32D7-1773-DEE8-EEAE0B74BD44}"/>
              </a:ext>
            </a:extLst>
          </p:cNvPr>
          <p:cNvSpPr txBox="1"/>
          <p:nvPr/>
        </p:nvSpPr>
        <p:spPr>
          <a:xfrm>
            <a:off x="2204937" y="2970179"/>
            <a:ext cx="4046706" cy="1710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b="1" i="1" dirty="0">
                <a:solidFill>
                  <a:srgbClr val="EDCD9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All authors (if available)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b="1" i="1" dirty="0">
                <a:solidFill>
                  <a:srgbClr val="EDCD9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Publication Name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b="1" i="1" dirty="0">
                <a:solidFill>
                  <a:srgbClr val="EDCD9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Date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b="1" i="1" dirty="0">
                <a:solidFill>
                  <a:srgbClr val="EDCD9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URL (if available)</a:t>
            </a:r>
          </a:p>
        </p:txBody>
      </p:sp>
    </p:spTree>
    <p:extLst>
      <p:ext uri="{BB962C8B-B14F-4D97-AF65-F5344CB8AC3E}">
        <p14:creationId xmlns:p14="http://schemas.microsoft.com/office/powerpoint/2010/main" val="31508274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325C041-D050-DF72-DA6B-91C40E8D4F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D3F8139-E9A2-BCA5-E0EF-6A5CCD416B44}"/>
              </a:ext>
            </a:extLst>
          </p:cNvPr>
          <p:cNvSpPr txBox="1"/>
          <p:nvPr/>
        </p:nvSpPr>
        <p:spPr>
          <a:xfrm>
            <a:off x="2572591" y="1752929"/>
            <a:ext cx="75441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rvo" panose="02000000000000000000" pitchFamily="2" charset="0"/>
              </a:rPr>
              <a:t>At the end of the round, you may request to review written materials for clarification or accuracy.</a:t>
            </a:r>
          </a:p>
          <a:p>
            <a:r>
              <a:rPr lang="en-US" sz="2000" i="1" dirty="0">
                <a:solidFill>
                  <a:srgbClr val="EDCD97"/>
                </a:solidFill>
                <a:latin typeface="Arvo" panose="02000000000000000000" pitchFamily="2" charset="0"/>
              </a:rPr>
              <a:t>You may only review materials that were read orally in the round.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36EA2D-A62D-0E1E-D456-DB3666858625}"/>
              </a:ext>
            </a:extLst>
          </p:cNvPr>
          <p:cNvSpPr txBox="1"/>
          <p:nvPr/>
        </p:nvSpPr>
        <p:spPr>
          <a:xfrm>
            <a:off x="2556379" y="3792496"/>
            <a:ext cx="75441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rvo" panose="02000000000000000000" pitchFamily="2" charset="0"/>
              </a:rPr>
              <a:t>Do not ask the debaters for additional clarification of evidence or arguments.</a:t>
            </a:r>
            <a:endParaRPr lang="en-US" sz="2000" i="1" dirty="0">
              <a:solidFill>
                <a:srgbClr val="EDCD97"/>
              </a:solidFill>
              <a:latin typeface="Arvo" panose="020000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6A1D75-ED85-5EAB-362C-0CEF4F3745F2}"/>
              </a:ext>
            </a:extLst>
          </p:cNvPr>
          <p:cNvSpPr txBox="1"/>
          <p:nvPr/>
        </p:nvSpPr>
        <p:spPr>
          <a:xfrm>
            <a:off x="2540167" y="5274343"/>
            <a:ext cx="75441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rvo" panose="02000000000000000000" pitchFamily="2" charset="0"/>
              </a:rPr>
              <a:t>Make sure to return any evidence you review back to the debaters before leaving the room.</a:t>
            </a:r>
            <a:endParaRPr lang="en-US" sz="2000" i="1" dirty="0">
              <a:solidFill>
                <a:srgbClr val="EDCD97"/>
              </a:solidFill>
              <a:latin typeface="Arv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21786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38EB490-935A-7314-6304-D417BD631F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34F9BEC-E889-E062-F90C-96F999861FCF}"/>
              </a:ext>
            </a:extLst>
          </p:cNvPr>
          <p:cNvSpPr txBox="1"/>
          <p:nvPr/>
        </p:nvSpPr>
        <p:spPr>
          <a:xfrm>
            <a:off x="689097" y="1234362"/>
            <a:ext cx="93450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Once time expires, a debater may complete a sentence, </a:t>
            </a:r>
            <a:r>
              <a:rPr lang="en-US" sz="2000" b="1" i="1" dirty="0">
                <a:solidFill>
                  <a:srgbClr val="EDCD9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but should not start a new thought.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Once time expires, </a:t>
            </a:r>
            <a:r>
              <a:rPr lang="en-US" sz="2000" b="1" i="1" dirty="0">
                <a:solidFill>
                  <a:srgbClr val="EDCD9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judges should disregard </a:t>
            </a:r>
            <a:r>
              <a:rPr lang="en-US" sz="2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additional comments and content when evaluating the round.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67EE50-CD11-CDA1-EE47-B6A4B027B120}"/>
              </a:ext>
            </a:extLst>
          </p:cNvPr>
          <p:cNvSpPr txBox="1"/>
          <p:nvPr/>
        </p:nvSpPr>
        <p:spPr>
          <a:xfrm>
            <a:off x="699728" y="6001367"/>
            <a:ext cx="10139462" cy="504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Each team has a total of 5 minutes for preparation between speeches.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02333C-EE3F-5566-3A7F-03C5C79FBE83}"/>
              </a:ext>
            </a:extLst>
          </p:cNvPr>
          <p:cNvSpPr txBox="1"/>
          <p:nvPr/>
        </p:nvSpPr>
        <p:spPr>
          <a:xfrm>
            <a:off x="799107" y="4093628"/>
            <a:ext cx="93450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Partners may communicate and pass notes discreetly at the table. </a:t>
            </a:r>
            <a:r>
              <a:rPr lang="en-US" sz="2000" b="1" i="1" dirty="0">
                <a:solidFill>
                  <a:srgbClr val="EDCD9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They may not pass notes while one partner is speaking at the podium.</a:t>
            </a:r>
          </a:p>
        </p:txBody>
      </p:sp>
    </p:spTree>
    <p:extLst>
      <p:ext uri="{BB962C8B-B14F-4D97-AF65-F5344CB8AC3E}">
        <p14:creationId xmlns:p14="http://schemas.microsoft.com/office/powerpoint/2010/main" val="37544873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78A4D90-4DD8-E38B-67AB-1512D5435D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AEDC76A-87E9-C603-FE99-61BFA19AA984}"/>
              </a:ext>
            </a:extLst>
          </p:cNvPr>
          <p:cNvSpPr txBox="1"/>
          <p:nvPr/>
        </p:nvSpPr>
        <p:spPr>
          <a:xfrm>
            <a:off x="395591" y="1251626"/>
            <a:ext cx="7821039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B9CCD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Flowing organizes the ideas in a round.</a:t>
            </a:r>
          </a:p>
          <a:p>
            <a:endParaRPr lang="en-US" sz="2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Use flow sheets or plain paper.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Not to be turned in.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Optional! Just a tool to help you.</a:t>
            </a:r>
          </a:p>
          <a:p>
            <a:endParaRPr lang="en-US" sz="2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2800" b="1" i="1" dirty="0">
                <a:solidFill>
                  <a:srgbClr val="B9CCD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right note-taking system allows you to:</a:t>
            </a:r>
          </a:p>
          <a:p>
            <a:endParaRPr lang="en-US" sz="2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Absorb the presentation.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Follow an argument as it’s developed.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Track responses &amp; refutation.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Give the debaters written feedback.</a:t>
            </a:r>
          </a:p>
        </p:txBody>
      </p:sp>
    </p:spTree>
    <p:extLst>
      <p:ext uri="{BB962C8B-B14F-4D97-AF65-F5344CB8AC3E}">
        <p14:creationId xmlns:p14="http://schemas.microsoft.com/office/powerpoint/2010/main" val="12776855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06D85A-6031-9A6D-93C2-CD94B124F8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4579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64DC23-7688-C840-9D10-2DD19A45FE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6623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4B07A3-6910-EA3A-D61E-C937290588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4476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2A09949-E62A-1788-345A-1F4080DC00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" y="0"/>
            <a:ext cx="12189533" cy="68593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C7DF89C-1A97-7C11-32F6-04393202A792}"/>
              </a:ext>
            </a:extLst>
          </p:cNvPr>
          <p:cNvSpPr txBox="1"/>
          <p:nvPr/>
        </p:nvSpPr>
        <p:spPr>
          <a:xfrm>
            <a:off x="690596" y="4373772"/>
            <a:ext cx="24874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kern="16700" dirty="0">
                <a:solidFill>
                  <a:schemeClr val="bg1"/>
                </a:solidFill>
                <a:latin typeface="Arvo" panose="02000000000000000000" pitchFamily="2" charset="0"/>
              </a:rPr>
              <a:t>National</a:t>
            </a:r>
          </a:p>
          <a:p>
            <a:pPr algn="ctr"/>
            <a:r>
              <a:rPr lang="en-US" sz="2000" kern="16700" dirty="0">
                <a:solidFill>
                  <a:schemeClr val="bg1"/>
                </a:solidFill>
                <a:latin typeface="Arvo" panose="02000000000000000000" pitchFamily="2" charset="0"/>
              </a:rPr>
              <a:t>speech &amp; debate</a:t>
            </a:r>
          </a:p>
          <a:p>
            <a:pPr algn="ctr"/>
            <a:r>
              <a:rPr lang="en-US" sz="2000" kern="16700" dirty="0">
                <a:solidFill>
                  <a:schemeClr val="bg1"/>
                </a:solidFill>
                <a:latin typeface="Arvo" panose="02000000000000000000" pitchFamily="2" charset="0"/>
              </a:rPr>
              <a:t>league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D815C28-EA12-CFD0-1E78-2264A777D52A}"/>
              </a:ext>
            </a:extLst>
          </p:cNvPr>
          <p:cNvSpPr txBox="1"/>
          <p:nvPr/>
        </p:nvSpPr>
        <p:spPr>
          <a:xfrm>
            <a:off x="3675717" y="4519778"/>
            <a:ext cx="24874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rvo" panose="02000000000000000000" pitchFamily="2" charset="0"/>
              </a:rPr>
              <a:t>Homeschool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Arvo" panose="02000000000000000000" pitchFamily="2" charset="0"/>
              </a:rPr>
              <a:t>students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A7B984-232F-18A0-C00E-7E8810CFF404}"/>
              </a:ext>
            </a:extLst>
          </p:cNvPr>
          <p:cNvSpPr txBox="1"/>
          <p:nvPr/>
        </p:nvSpPr>
        <p:spPr>
          <a:xfrm>
            <a:off x="6278241" y="4519777"/>
            <a:ext cx="24874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rvo" panose="02000000000000000000" pitchFamily="2" charset="0"/>
              </a:rPr>
              <a:t>Ages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Arvo" panose="02000000000000000000" pitchFamily="2" charset="0"/>
              </a:rPr>
              <a:t>12 - 18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5E263F5-D7F7-B21E-6666-EFC7F0811DFC}"/>
              </a:ext>
            </a:extLst>
          </p:cNvPr>
          <p:cNvSpPr txBox="1"/>
          <p:nvPr/>
        </p:nvSpPr>
        <p:spPr>
          <a:xfrm>
            <a:off x="9040624" y="4283185"/>
            <a:ext cx="24874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rvo" panose="02000000000000000000" pitchFamily="2" charset="0"/>
              </a:rPr>
              <a:t>100+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Arvo" panose="02000000000000000000" pitchFamily="2" charset="0"/>
              </a:rPr>
              <a:t>tournaments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Arvo" panose="02000000000000000000" pitchFamily="2" charset="0"/>
              </a:rPr>
              <a:t>each year</a:t>
            </a:r>
          </a:p>
        </p:txBody>
      </p:sp>
    </p:spTree>
    <p:extLst>
      <p:ext uri="{BB962C8B-B14F-4D97-AF65-F5344CB8AC3E}">
        <p14:creationId xmlns:p14="http://schemas.microsoft.com/office/powerpoint/2010/main" val="16465720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E91544-5802-A2AE-CE25-46818A11E2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D28EACE-9066-3DAA-D2F7-B5E4E3BAC269}"/>
              </a:ext>
            </a:extLst>
          </p:cNvPr>
          <p:cNvSpPr txBox="1"/>
          <p:nvPr/>
        </p:nvSpPr>
        <p:spPr>
          <a:xfrm>
            <a:off x="2282756" y="1536971"/>
            <a:ext cx="782103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</a:t>
            </a:r>
            <a:r>
              <a:rPr lang="en-US" sz="2400" b="1" i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debaters</a:t>
            </a:r>
            <a:r>
              <a:rPr lang="en-US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are responsible for making their ideas clear to the judge, including:</a:t>
            </a:r>
          </a:p>
          <a:p>
            <a:endParaRPr lang="en-US" sz="2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1" i="1" dirty="0">
                <a:solidFill>
                  <a:srgbClr val="EDCD9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Debate theory.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b="1" i="1" dirty="0">
              <a:solidFill>
                <a:srgbClr val="EDCD97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1" i="1" dirty="0">
                <a:solidFill>
                  <a:srgbClr val="EDCD9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Organization of the ideas and arguments in the round.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b="1" i="1" dirty="0">
              <a:solidFill>
                <a:srgbClr val="EDCD97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1" i="1" dirty="0">
                <a:solidFill>
                  <a:srgbClr val="EDCD9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Details of the topic.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It’s up to the </a:t>
            </a:r>
            <a:r>
              <a:rPr lang="en-US" sz="2400" b="1" i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debaters</a:t>
            </a:r>
            <a:r>
              <a:rPr lang="en-US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to persuade you how to vote, and why.</a:t>
            </a:r>
          </a:p>
        </p:txBody>
      </p:sp>
    </p:spTree>
    <p:extLst>
      <p:ext uri="{BB962C8B-B14F-4D97-AF65-F5344CB8AC3E}">
        <p14:creationId xmlns:p14="http://schemas.microsoft.com/office/powerpoint/2010/main" val="19762413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86C905-1BC2-8181-B0BA-0B53F3C7B7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7210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4093A99-CC1D-B3C0-3CB7-60FCEFBCC6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CBCD1BF-D47F-6BCF-A1FE-6C4C45901625}"/>
              </a:ext>
            </a:extLst>
          </p:cNvPr>
          <p:cNvSpPr txBox="1"/>
          <p:nvPr/>
        </p:nvSpPr>
        <p:spPr>
          <a:xfrm>
            <a:off x="3062217" y="1905330"/>
            <a:ext cx="7544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rvo" panose="02000000000000000000" pitchFamily="2" charset="0"/>
              </a:rPr>
              <a:t>Do set aside your personal bias.</a:t>
            </a:r>
            <a:endParaRPr lang="en-US" sz="2800" i="1" dirty="0">
              <a:solidFill>
                <a:srgbClr val="EDCD97"/>
              </a:solidFill>
              <a:latin typeface="Arvo" panose="020000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845C650-A774-D44F-7C4D-8E260469BF61}"/>
              </a:ext>
            </a:extLst>
          </p:cNvPr>
          <p:cNvSpPr txBox="1"/>
          <p:nvPr/>
        </p:nvSpPr>
        <p:spPr>
          <a:xfrm>
            <a:off x="3078429" y="3250989"/>
            <a:ext cx="75441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rvo" panose="02000000000000000000" pitchFamily="2" charset="0"/>
              </a:rPr>
              <a:t>Do decide which team best supports their position.</a:t>
            </a:r>
            <a:endParaRPr lang="en-US" sz="2800" i="1" dirty="0">
              <a:solidFill>
                <a:srgbClr val="EDCD97"/>
              </a:solidFill>
              <a:latin typeface="Arvo" panose="020000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5B62BC-8A58-8BBE-E732-A1232B57D575}"/>
              </a:ext>
            </a:extLst>
          </p:cNvPr>
          <p:cNvSpPr txBox="1"/>
          <p:nvPr/>
        </p:nvSpPr>
        <p:spPr>
          <a:xfrm>
            <a:off x="3097886" y="5157611"/>
            <a:ext cx="7544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rvo" panose="02000000000000000000" pitchFamily="2" charset="0"/>
              </a:rPr>
              <a:t>Do provide written feedback.</a:t>
            </a:r>
            <a:endParaRPr lang="en-US" sz="2800" i="1" dirty="0">
              <a:solidFill>
                <a:srgbClr val="EDCD97"/>
              </a:solidFill>
              <a:latin typeface="Arv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68918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6AC8D1-C789-B7D6-FA10-6A5805C5BC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899D2CD-D8EC-3F9A-8C2A-6D323B6444DC}"/>
              </a:ext>
            </a:extLst>
          </p:cNvPr>
          <p:cNvSpPr txBox="1"/>
          <p:nvPr/>
        </p:nvSpPr>
        <p:spPr>
          <a:xfrm>
            <a:off x="2906574" y="1723747"/>
            <a:ext cx="75441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vo" panose="02000000000000000000" pitchFamily="2" charset="0"/>
              </a:rPr>
              <a:t>DON’T interrupt or question the debaters during the round.</a:t>
            </a:r>
            <a:endParaRPr lang="en-US" sz="2400" i="1" dirty="0">
              <a:solidFill>
                <a:srgbClr val="EDCD97"/>
              </a:solidFill>
              <a:latin typeface="Arvo" panose="020000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DCC26B-D9CF-8BA4-8C02-E312DD1CE4FC}"/>
              </a:ext>
            </a:extLst>
          </p:cNvPr>
          <p:cNvSpPr txBox="1"/>
          <p:nvPr/>
        </p:nvSpPr>
        <p:spPr>
          <a:xfrm>
            <a:off x="2909816" y="3283415"/>
            <a:ext cx="75441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vo" panose="02000000000000000000" pitchFamily="2" charset="0"/>
              </a:rPr>
              <a:t>DON’T leave the room, text, or take phone calls during the round.</a:t>
            </a:r>
            <a:endParaRPr lang="en-US" sz="2400" i="1" dirty="0">
              <a:solidFill>
                <a:srgbClr val="EDCD97"/>
              </a:solidFill>
              <a:latin typeface="Arvo" panose="020000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9B88BD-E9AB-ACAD-F71A-206429F843C3}"/>
              </a:ext>
            </a:extLst>
          </p:cNvPr>
          <p:cNvSpPr txBox="1"/>
          <p:nvPr/>
        </p:nvSpPr>
        <p:spPr>
          <a:xfrm>
            <a:off x="2913058" y="4856053"/>
            <a:ext cx="76900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vo" panose="02000000000000000000" pitchFamily="2" charset="0"/>
              </a:rPr>
              <a:t>DON’T discuss the round with the debaters, audience or other judges when it is finished.</a:t>
            </a:r>
            <a:endParaRPr lang="en-US" sz="2400" i="1" dirty="0">
              <a:solidFill>
                <a:srgbClr val="EDCD97"/>
              </a:solidFill>
              <a:latin typeface="Arv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48767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53A0AE6-18DF-21EE-156A-B2CBF6A8B3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3805D12-26D6-03FF-8C11-DF04BE4FE04D}"/>
              </a:ext>
            </a:extLst>
          </p:cNvPr>
          <p:cNvSpPr txBox="1"/>
          <p:nvPr/>
        </p:nvSpPr>
        <p:spPr>
          <a:xfrm>
            <a:off x="6640748" y="1808054"/>
            <a:ext cx="52367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Confirm you have not judged either debater in </a:t>
            </a:r>
            <a:r>
              <a:rPr lang="en-US" sz="2000" b="1" i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event </a:t>
            </a:r>
            <a:r>
              <a:rPr lang="en-US" sz="2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at </a:t>
            </a:r>
            <a:r>
              <a:rPr lang="en-US" sz="2000" b="1" i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tournament</a:t>
            </a:r>
            <a:r>
              <a:rPr lang="en-US" sz="2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en-US" sz="2000" b="1" i="1" dirty="0">
              <a:solidFill>
                <a:srgbClr val="EDCD97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E1973D-0A67-D548-723B-D8C0550C47F2}"/>
              </a:ext>
            </a:extLst>
          </p:cNvPr>
          <p:cNvSpPr txBox="1"/>
          <p:nvPr/>
        </p:nvSpPr>
        <p:spPr>
          <a:xfrm>
            <a:off x="6689387" y="3153713"/>
            <a:ext cx="52367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Make sure the tournament staff know which ballot you have.</a:t>
            </a:r>
            <a:endParaRPr lang="en-US" sz="2000" b="1" i="1" dirty="0">
              <a:solidFill>
                <a:srgbClr val="EDCD97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AA37F1-ADC0-47A3-E97D-91FF68D90FA8}"/>
              </a:ext>
            </a:extLst>
          </p:cNvPr>
          <p:cNvSpPr txBox="1"/>
          <p:nvPr/>
        </p:nvSpPr>
        <p:spPr>
          <a:xfrm>
            <a:off x="6705599" y="4577194"/>
            <a:ext cx="52367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Find the room number </a:t>
            </a:r>
            <a:r>
              <a:rPr lang="en-US" sz="2000" b="1" i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(top right).</a:t>
            </a:r>
            <a:endParaRPr lang="en-US" sz="2000" b="1" i="1" dirty="0">
              <a:solidFill>
                <a:srgbClr val="EDCD97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DE1FE2-40EA-BBC9-4401-00111AAB985C}"/>
              </a:ext>
            </a:extLst>
          </p:cNvPr>
          <p:cNvSpPr txBox="1"/>
          <p:nvPr/>
        </p:nvSpPr>
        <p:spPr>
          <a:xfrm>
            <a:off x="6705600" y="5867729"/>
            <a:ext cx="52367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Fill in your name (if needed).</a:t>
            </a:r>
            <a:endParaRPr lang="en-US" sz="2000" b="1" i="1" dirty="0">
              <a:solidFill>
                <a:srgbClr val="EDCD97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26661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5566E6B-A8C5-F6BD-0A40-972B99973D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FE93BB3-E17C-8781-EDCA-A500E6590C7D}"/>
              </a:ext>
            </a:extLst>
          </p:cNvPr>
          <p:cNvSpPr txBox="1"/>
          <p:nvPr/>
        </p:nvSpPr>
        <p:spPr>
          <a:xfrm>
            <a:off x="1057073" y="2981858"/>
            <a:ext cx="427368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Decide which team wins.</a:t>
            </a:r>
          </a:p>
          <a:p>
            <a:pPr algn="ctr"/>
            <a:endParaRPr lang="en-US" sz="2400" i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n-US" sz="2400" i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Arguments are more important than presentation; the team with lower points may still win the round.</a:t>
            </a:r>
            <a:endParaRPr lang="en-US" sz="2400" i="1" dirty="0">
              <a:solidFill>
                <a:srgbClr val="EDCD97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A26562-5C2B-0449-79FC-D8118AB6596E}"/>
              </a:ext>
            </a:extLst>
          </p:cNvPr>
          <p:cNvSpPr txBox="1"/>
          <p:nvPr/>
        </p:nvSpPr>
        <p:spPr>
          <a:xfrm>
            <a:off x="6845030" y="2998071"/>
            <a:ext cx="427368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Evaluate and reward individual presentation.</a:t>
            </a:r>
          </a:p>
          <a:p>
            <a:pPr algn="ctr"/>
            <a:endParaRPr lang="en-US" sz="2400" i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n-US" sz="2400" i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Assign each debater points based on their personal performance in the round.</a:t>
            </a:r>
            <a:endParaRPr lang="en-US" sz="2400" i="1" dirty="0">
              <a:solidFill>
                <a:srgbClr val="EDCD97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113834-8852-E3B1-E566-5009C838CC9B}"/>
              </a:ext>
            </a:extLst>
          </p:cNvPr>
          <p:cNvSpPr txBox="1"/>
          <p:nvPr/>
        </p:nvSpPr>
        <p:spPr>
          <a:xfrm>
            <a:off x="3472773" y="1772386"/>
            <a:ext cx="51978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EDCD97"/>
                </a:solidFill>
                <a:latin typeface="Arvo" panose="020000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Two independent decisions:</a:t>
            </a:r>
            <a:endParaRPr lang="en-US" sz="2800" i="1" dirty="0">
              <a:solidFill>
                <a:srgbClr val="EDCD97"/>
              </a:solidFill>
              <a:latin typeface="Arvo" panose="020000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8969E8-4B69-A19D-66D1-C237F1E50374}"/>
              </a:ext>
            </a:extLst>
          </p:cNvPr>
          <p:cNvSpPr txBox="1"/>
          <p:nvPr/>
        </p:nvSpPr>
        <p:spPr>
          <a:xfrm>
            <a:off x="992222" y="5958522"/>
            <a:ext cx="101686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solidFill>
                  <a:srgbClr val="EDCD97"/>
                </a:solidFill>
                <a:latin typeface="Arvo" panose="020000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Set aside personal bias and opinions during this process.</a:t>
            </a:r>
          </a:p>
        </p:txBody>
      </p:sp>
    </p:spTree>
    <p:extLst>
      <p:ext uri="{BB962C8B-B14F-4D97-AF65-F5344CB8AC3E}">
        <p14:creationId xmlns:p14="http://schemas.microsoft.com/office/powerpoint/2010/main" val="39133323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BD4169-811D-B1C9-BC15-66C5C8CA8E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6DD71DF-42BE-0E42-A5D5-EC88E40BB2C7}"/>
              </a:ext>
            </a:extLst>
          </p:cNvPr>
          <p:cNvSpPr txBox="1"/>
          <p:nvPr/>
        </p:nvSpPr>
        <p:spPr>
          <a:xfrm>
            <a:off x="6141396" y="1626471"/>
            <a:ext cx="584956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Assign 1-5 in each category.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Add up point total.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Points may be tied; ties are broken with rank.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i="1" dirty="0">
                <a:solidFill>
                  <a:srgbClr val="EDCD9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Lower point total may win the round.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D1B504-2F22-5F67-EB28-F1CBAC8F3E21}"/>
              </a:ext>
            </a:extLst>
          </p:cNvPr>
          <p:cNvSpPr txBox="1"/>
          <p:nvPr/>
        </p:nvSpPr>
        <p:spPr>
          <a:xfrm>
            <a:off x="6170579" y="3847620"/>
            <a:ext cx="58495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Rank debaters sequentially by points.</a:t>
            </a:r>
          </a:p>
          <a:p>
            <a:r>
              <a:rPr lang="en-US" sz="2000" b="1" i="1" dirty="0">
                <a:solidFill>
                  <a:srgbClr val="EDCD9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highest number = 1</a:t>
            </a:r>
            <a:r>
              <a:rPr lang="en-US" sz="2000" b="1" i="1" baseline="30000" dirty="0">
                <a:solidFill>
                  <a:srgbClr val="EDCD9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</a:t>
            </a:r>
            <a:r>
              <a:rPr lang="en-US" sz="2000" b="1" i="1" dirty="0">
                <a:solidFill>
                  <a:srgbClr val="EDCD9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rank;</a:t>
            </a:r>
          </a:p>
          <a:p>
            <a:r>
              <a:rPr lang="en-US" sz="2000" b="1" i="1" dirty="0">
                <a:solidFill>
                  <a:srgbClr val="EDCD9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lowest number = 4th rank; and so on.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D6A5FF-BAAF-191A-9DAC-48CF517B7352}"/>
              </a:ext>
            </a:extLst>
          </p:cNvPr>
          <p:cNvSpPr txBox="1"/>
          <p:nvPr/>
        </p:nvSpPr>
        <p:spPr>
          <a:xfrm>
            <a:off x="6212732" y="5575901"/>
            <a:ext cx="58495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Leave positive and constructive feedback for the students to read.</a:t>
            </a:r>
          </a:p>
          <a:p>
            <a:r>
              <a:rPr lang="en-US" sz="2000" b="1" i="1" dirty="0">
                <a:solidFill>
                  <a:srgbClr val="EDCD9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all debaters will see what you wrote.</a:t>
            </a:r>
          </a:p>
        </p:txBody>
      </p:sp>
    </p:spTree>
    <p:extLst>
      <p:ext uri="{BB962C8B-B14F-4D97-AF65-F5344CB8AC3E}">
        <p14:creationId xmlns:p14="http://schemas.microsoft.com/office/powerpoint/2010/main" val="24816074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30C66-4ED5-F14C-A254-1F2F203498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9193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ABD5324-137C-1E62-2E26-DFF3989062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4BDE6E6-E183-D2BF-1308-B9CCA633EB10}"/>
              </a:ext>
            </a:extLst>
          </p:cNvPr>
          <p:cNvSpPr txBox="1"/>
          <p:nvPr/>
        </p:nvSpPr>
        <p:spPr>
          <a:xfrm>
            <a:off x="5265906" y="1821024"/>
            <a:ext cx="675748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Vote Affirmative or Negative.</a:t>
            </a:r>
          </a:p>
          <a:p>
            <a:r>
              <a:rPr lang="en-US" sz="2000" b="1" dirty="0">
                <a:solidFill>
                  <a:srgbClr val="EDCD9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</a:t>
            </a:r>
            <a:r>
              <a:rPr lang="en-US" sz="2000" b="1" i="1" dirty="0">
                <a:solidFill>
                  <a:srgbClr val="EDCD9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double loss is disciplinary.</a:t>
            </a:r>
          </a:p>
          <a:p>
            <a:endParaRPr lang="en-US" sz="20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team with lower point totals may win.</a:t>
            </a:r>
          </a:p>
          <a:p>
            <a:r>
              <a:rPr lang="en-US" sz="2000" b="1" i="1" dirty="0">
                <a:solidFill>
                  <a:srgbClr val="EDCD9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argument is more important than presentation.</a:t>
            </a:r>
            <a:endParaRPr lang="en-US" sz="2000" b="1" i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A9A280-A441-9F5C-1227-40ADF0727268}"/>
              </a:ext>
            </a:extLst>
          </p:cNvPr>
          <p:cNvSpPr txBox="1"/>
          <p:nvPr/>
        </p:nvSpPr>
        <p:spPr>
          <a:xfrm>
            <a:off x="5334000" y="4372914"/>
            <a:ext cx="675748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Explain why you voted the way you did.</a:t>
            </a:r>
          </a:p>
          <a:p>
            <a:r>
              <a:rPr lang="en-US" sz="2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</a:t>
            </a:r>
            <a:r>
              <a:rPr lang="en-US" sz="2000" b="1" i="1" dirty="0">
                <a:solidFill>
                  <a:srgbClr val="EDCD9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students read these comments to learn what      </a:t>
            </a:r>
          </a:p>
          <a:p>
            <a:r>
              <a:rPr lang="en-US" sz="2000" b="1" i="1" dirty="0">
                <a:solidFill>
                  <a:srgbClr val="EDCD9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they can improve/change next time.</a:t>
            </a:r>
          </a:p>
          <a:p>
            <a:endParaRPr lang="en-US" sz="2000" b="1" i="1" dirty="0">
              <a:solidFill>
                <a:srgbClr val="EDCD97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Use the back of the ballot for extra space to write your thoughts.</a:t>
            </a:r>
          </a:p>
          <a:p>
            <a:r>
              <a:rPr lang="en-US" sz="2000" b="1" i="1" dirty="0">
                <a:solidFill>
                  <a:srgbClr val="EDCD9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this will be photocopied for both teams.</a:t>
            </a:r>
          </a:p>
        </p:txBody>
      </p:sp>
    </p:spTree>
    <p:extLst>
      <p:ext uri="{BB962C8B-B14F-4D97-AF65-F5344CB8AC3E}">
        <p14:creationId xmlns:p14="http://schemas.microsoft.com/office/powerpoint/2010/main" val="11935408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43F4490-B984-FF2E-881B-6EB60AB105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1E3AFFF-FCC7-4EE2-A8EB-93BBAFE62F9E}"/>
              </a:ext>
            </a:extLst>
          </p:cNvPr>
          <p:cNvSpPr txBox="1"/>
          <p:nvPr/>
        </p:nvSpPr>
        <p:spPr>
          <a:xfrm>
            <a:off x="1971472" y="1418947"/>
            <a:ext cx="7957226" cy="18513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Best demonstrated the validity of their argument(s),</a:t>
            </a:r>
          </a:p>
          <a:p>
            <a:pPr algn="ctr">
              <a:lnSpc>
                <a:spcPct val="200000"/>
              </a:lnSpc>
            </a:pPr>
            <a:r>
              <a:rPr lang="en-US" sz="2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and,</a:t>
            </a:r>
          </a:p>
          <a:p>
            <a:pPr marL="342900" indent="-342900" algn="ctr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Best refuted the arguments raised by the other team.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D2E330-95C9-4589-1F7E-C7E3E0200D87}"/>
              </a:ext>
            </a:extLst>
          </p:cNvPr>
          <p:cNvSpPr txBox="1"/>
          <p:nvPr/>
        </p:nvSpPr>
        <p:spPr>
          <a:xfrm>
            <a:off x="599871" y="4450733"/>
            <a:ext cx="1126787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One team may allege that they other side broke a rule, or you may notice a rule violation yourself. You may cast a vote against the offending team, or reduce their points, based solely on the infraction.</a:t>
            </a:r>
          </a:p>
          <a:p>
            <a:r>
              <a:rPr lang="en-US" sz="2000" b="1" i="1" dirty="0">
                <a:solidFill>
                  <a:srgbClr val="EDCD9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team who debated best may lose the round if they broke a rule.</a:t>
            </a:r>
          </a:p>
          <a:p>
            <a:endParaRPr lang="en-US" sz="20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2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* Please consult a written copy of the rules before making this decision. *</a:t>
            </a:r>
          </a:p>
        </p:txBody>
      </p:sp>
    </p:spTree>
    <p:extLst>
      <p:ext uri="{BB962C8B-B14F-4D97-AF65-F5344CB8AC3E}">
        <p14:creationId xmlns:p14="http://schemas.microsoft.com/office/powerpoint/2010/main" val="21411865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C8B0E4-1E7E-4C18-7735-7DAA4015CA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39ADEB6-37B0-B79A-AA6A-021801A13A33}"/>
              </a:ext>
            </a:extLst>
          </p:cNvPr>
          <p:cNvSpPr txBox="1"/>
          <p:nvPr/>
        </p:nvSpPr>
        <p:spPr>
          <a:xfrm>
            <a:off x="5237018" y="581890"/>
            <a:ext cx="675249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1139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 can’t do this without you.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b="1" dirty="0">
              <a:solidFill>
                <a:srgbClr val="11396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1139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 are making an investment.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b="1" dirty="0">
              <a:solidFill>
                <a:srgbClr val="11396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1139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 are performing a teaching role in the lives of our students.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b="1" dirty="0">
              <a:solidFill>
                <a:srgbClr val="11396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1139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 make it possible for young people to learn these skills.</a:t>
            </a:r>
          </a:p>
        </p:txBody>
      </p:sp>
    </p:spTree>
    <p:extLst>
      <p:ext uri="{BB962C8B-B14F-4D97-AF65-F5344CB8AC3E}">
        <p14:creationId xmlns:p14="http://schemas.microsoft.com/office/powerpoint/2010/main" val="9256693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7744F58-1F53-F1F6-3537-BA9C35C76B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0FDF672-A35F-F2A1-2112-3E53785DC55F}"/>
              </a:ext>
            </a:extLst>
          </p:cNvPr>
          <p:cNvSpPr txBox="1"/>
          <p:nvPr/>
        </p:nvSpPr>
        <p:spPr>
          <a:xfrm>
            <a:off x="3171216" y="1104419"/>
            <a:ext cx="81906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Judge the round based </a:t>
            </a:r>
            <a:r>
              <a:rPr lang="en-US" sz="3200" b="1" i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solely</a:t>
            </a:r>
            <a:r>
              <a:rPr lang="en-US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upon the issues discussed in the round.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5D91F3-CFDA-4154-A884-A97A5CF129F9}"/>
              </a:ext>
            </a:extLst>
          </p:cNvPr>
          <p:cNvSpPr txBox="1"/>
          <p:nvPr/>
        </p:nvSpPr>
        <p:spPr>
          <a:xfrm>
            <a:off x="3180944" y="3163440"/>
            <a:ext cx="81906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 impartial: set aside your personal biases and opinions.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1C1543-49D2-49C1-3957-839276948678}"/>
              </a:ext>
            </a:extLst>
          </p:cNvPr>
          <p:cNvSpPr txBox="1"/>
          <p:nvPr/>
        </p:nvSpPr>
        <p:spPr>
          <a:xfrm>
            <a:off x="3177702" y="5352164"/>
            <a:ext cx="81906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 prepared to vote for a position you do not personally hold.</a:t>
            </a:r>
          </a:p>
        </p:txBody>
      </p:sp>
    </p:spTree>
    <p:extLst>
      <p:ext uri="{BB962C8B-B14F-4D97-AF65-F5344CB8AC3E}">
        <p14:creationId xmlns:p14="http://schemas.microsoft.com/office/powerpoint/2010/main" val="7979152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0FF4BD-8D10-4704-2188-087064CEBF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E369F64-2532-5E47-A987-60784F99475D}"/>
              </a:ext>
            </a:extLst>
          </p:cNvPr>
          <p:cNvSpPr txBox="1"/>
          <p:nvPr/>
        </p:nvSpPr>
        <p:spPr>
          <a:xfrm>
            <a:off x="5434519" y="2456565"/>
            <a:ext cx="675748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Vote Affirmative or Negative.</a:t>
            </a:r>
          </a:p>
          <a:p>
            <a:endParaRPr lang="en-US" sz="20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Provide total individual points.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Rank debaters.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0DD3CF-A3DB-1574-F7AD-3573B7E172A0}"/>
              </a:ext>
            </a:extLst>
          </p:cNvPr>
          <p:cNvSpPr txBox="1"/>
          <p:nvPr/>
        </p:nvSpPr>
        <p:spPr>
          <a:xfrm>
            <a:off x="5369668" y="1538922"/>
            <a:ext cx="55836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rgbClr val="B9CCD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Only pertinent information needed for tabulation purposes.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E059C2-072C-CD34-59D5-EE6EC360BC54}"/>
              </a:ext>
            </a:extLst>
          </p:cNvPr>
          <p:cNvSpPr txBox="1"/>
          <p:nvPr/>
        </p:nvSpPr>
        <p:spPr>
          <a:xfrm>
            <a:off x="5470186" y="4330760"/>
            <a:ext cx="55836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rgbClr val="EDCD9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Turn in as soon as possible.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FE61C9-34A7-1D94-A15F-AE515AA09A3C}"/>
              </a:ext>
            </a:extLst>
          </p:cNvPr>
          <p:cNvSpPr txBox="1"/>
          <p:nvPr/>
        </p:nvSpPr>
        <p:spPr>
          <a:xfrm>
            <a:off x="5457217" y="5420258"/>
            <a:ext cx="55836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rgbClr val="B9CCD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Continue filling out the main ballot with comments and reason for decision!</a:t>
            </a:r>
          </a:p>
        </p:txBody>
      </p:sp>
    </p:spTree>
    <p:extLst>
      <p:ext uri="{BB962C8B-B14F-4D97-AF65-F5344CB8AC3E}">
        <p14:creationId xmlns:p14="http://schemas.microsoft.com/office/powerpoint/2010/main" val="1044001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2F486AC-5CBA-40F1-918A-FB4CC24429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611C5E5-5FB4-327D-2C7A-EB50DA66C87F}"/>
              </a:ext>
            </a:extLst>
          </p:cNvPr>
          <p:cNvSpPr txBox="1"/>
          <p:nvPr/>
        </p:nvSpPr>
        <p:spPr>
          <a:xfrm>
            <a:off x="1540211" y="2067458"/>
            <a:ext cx="10107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debaters may thank you for your time judging today.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8E377A-5978-DAA5-A474-4652B48F8038}"/>
              </a:ext>
            </a:extLst>
          </p:cNvPr>
          <p:cNvSpPr txBox="1"/>
          <p:nvPr/>
        </p:nvSpPr>
        <p:spPr>
          <a:xfrm>
            <a:off x="1536968" y="2959160"/>
            <a:ext cx="10107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 not disclose your decision.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8ECF81-EDD3-06AA-57D0-68ABDDB04000}"/>
              </a:ext>
            </a:extLst>
          </p:cNvPr>
          <p:cNvSpPr txBox="1"/>
          <p:nvPr/>
        </p:nvSpPr>
        <p:spPr>
          <a:xfrm>
            <a:off x="1540211" y="3876803"/>
            <a:ext cx="10107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 not ask questions about the round or give verbal feedback.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0A9A3C-D61F-A2E6-E477-BABB6B4A5639}"/>
              </a:ext>
            </a:extLst>
          </p:cNvPr>
          <p:cNvSpPr txBox="1"/>
          <p:nvPr/>
        </p:nvSpPr>
        <p:spPr>
          <a:xfrm>
            <a:off x="1543453" y="4807416"/>
            <a:ext cx="10107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 not solicit opinions about the round from others in the room.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7CD2AE6-548A-BBB5-2B0C-922593A452C8}"/>
              </a:ext>
            </a:extLst>
          </p:cNvPr>
          <p:cNvSpPr txBox="1"/>
          <p:nvPr/>
        </p:nvSpPr>
        <p:spPr>
          <a:xfrm>
            <a:off x="1527240" y="5692634"/>
            <a:ext cx="10107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Immediately following the round, take your ballot(s) to the designated area for completion.</a:t>
            </a:r>
          </a:p>
        </p:txBody>
      </p:sp>
    </p:spTree>
    <p:extLst>
      <p:ext uri="{BB962C8B-B14F-4D97-AF65-F5344CB8AC3E}">
        <p14:creationId xmlns:p14="http://schemas.microsoft.com/office/powerpoint/2010/main" val="29612083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19EDC10-71C5-F4F7-0E73-0FF74F8FCC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521AFD9-FA53-0546-3B2B-105DBBD64FBB}"/>
              </a:ext>
            </a:extLst>
          </p:cNvPr>
          <p:cNvSpPr txBox="1"/>
          <p:nvPr/>
        </p:nvSpPr>
        <p:spPr>
          <a:xfrm>
            <a:off x="3057726" y="1710778"/>
            <a:ext cx="82912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Fact check debaters after the round.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BCA84A-6C39-E9A8-D883-D42EBB4B7DA4}"/>
              </a:ext>
            </a:extLst>
          </p:cNvPr>
          <p:cNvSpPr txBox="1"/>
          <p:nvPr/>
        </p:nvSpPr>
        <p:spPr>
          <a:xfrm>
            <a:off x="3060968" y="2654361"/>
            <a:ext cx="81258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Take photos of evidence.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8AF1E0-4BCD-8608-5E6A-ABB7DA9D4786}"/>
              </a:ext>
            </a:extLst>
          </p:cNvPr>
          <p:cNvSpPr txBox="1"/>
          <p:nvPr/>
        </p:nvSpPr>
        <p:spPr>
          <a:xfrm>
            <a:off x="3083665" y="3643340"/>
            <a:ext cx="81874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Record rounds.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8202650-B5E6-E0A7-4B9B-330336B8055D}"/>
              </a:ext>
            </a:extLst>
          </p:cNvPr>
          <p:cNvSpPr txBox="1"/>
          <p:nvPr/>
        </p:nvSpPr>
        <p:spPr>
          <a:xfrm>
            <a:off x="3112848" y="4580438"/>
            <a:ext cx="81874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Livestream or post rounds on social media.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896393-2974-866D-0D6E-952441DF4A2C}"/>
              </a:ext>
            </a:extLst>
          </p:cNvPr>
          <p:cNvSpPr txBox="1"/>
          <p:nvPr/>
        </p:nvSpPr>
        <p:spPr>
          <a:xfrm>
            <a:off x="1232167" y="754225"/>
            <a:ext cx="81874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rgbClr val="EDCD97"/>
                </a:solidFill>
                <a:latin typeface="Arvo" panose="020000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Judges should not: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E41E462-A2B9-FCAC-C575-5017280DF255}"/>
              </a:ext>
            </a:extLst>
          </p:cNvPr>
          <p:cNvSpPr txBox="1"/>
          <p:nvPr/>
        </p:nvSpPr>
        <p:spPr>
          <a:xfrm>
            <a:off x="1332686" y="5530506"/>
            <a:ext cx="98022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rgbClr val="EDCD97"/>
                </a:solidFill>
                <a:latin typeface="Arvo" panose="020000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You are always welcome to take notes, review rules, and share any concerns with the tournament leadership after the round.</a:t>
            </a:r>
          </a:p>
        </p:txBody>
      </p:sp>
    </p:spTree>
    <p:extLst>
      <p:ext uri="{BB962C8B-B14F-4D97-AF65-F5344CB8AC3E}">
        <p14:creationId xmlns:p14="http://schemas.microsoft.com/office/powerpoint/2010/main" val="41734079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9137BB0-70CF-8FC5-4997-03C5F65E6D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8E95B5D-D453-9B88-D707-EED35B53DB41}"/>
              </a:ext>
            </a:extLst>
          </p:cNvPr>
          <p:cNvSpPr txBox="1"/>
          <p:nvPr/>
        </p:nvSpPr>
        <p:spPr>
          <a:xfrm>
            <a:off x="535020" y="2210130"/>
            <a:ext cx="10107040" cy="1141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If you have questions concerning the round or your ballot, staff is available to answer your questions in the judge’s area.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9C0533-F555-AA85-93E7-0B938F0003AA}"/>
              </a:ext>
            </a:extLst>
          </p:cNvPr>
          <p:cNvSpPr txBox="1"/>
          <p:nvPr/>
        </p:nvSpPr>
        <p:spPr>
          <a:xfrm>
            <a:off x="512322" y="4950088"/>
            <a:ext cx="10107040" cy="1141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Were the rules discussed in your round? Unsure what they are? 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written copy of the rules are available for review.</a:t>
            </a:r>
          </a:p>
        </p:txBody>
      </p:sp>
    </p:spTree>
    <p:extLst>
      <p:ext uri="{BB962C8B-B14F-4D97-AF65-F5344CB8AC3E}">
        <p14:creationId xmlns:p14="http://schemas.microsoft.com/office/powerpoint/2010/main" val="9769792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712A03-557C-95BB-F738-1A8150A13C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1790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ED023B9-D300-C035-2F2C-16C73DFF7C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10F206E-A797-35B2-25DC-60552185E5D4}"/>
              </a:ext>
            </a:extLst>
          </p:cNvPr>
          <p:cNvSpPr txBox="1"/>
          <p:nvPr/>
        </p:nvSpPr>
        <p:spPr>
          <a:xfrm>
            <a:off x="1809744" y="2044855"/>
            <a:ext cx="78715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B9CCD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 already participate in communication activities.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D86844-0B81-9786-1B00-103D57123E14}"/>
              </a:ext>
            </a:extLst>
          </p:cNvPr>
          <p:cNvSpPr txBox="1"/>
          <p:nvPr/>
        </p:nvSpPr>
        <p:spPr>
          <a:xfrm>
            <a:off x="1969478" y="3062920"/>
            <a:ext cx="85237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vo" panose="02000000000000000000" pitchFamily="2" charset="0"/>
              </a:rPr>
              <a:t>It is not your job to be a debate expert.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61296D-B189-5EC2-9433-856CA5283360}"/>
              </a:ext>
            </a:extLst>
          </p:cNvPr>
          <p:cNvSpPr txBox="1"/>
          <p:nvPr/>
        </p:nvSpPr>
        <p:spPr>
          <a:xfrm>
            <a:off x="1949229" y="3841972"/>
            <a:ext cx="85237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vo" panose="02000000000000000000" pitchFamily="2" charset="0"/>
              </a:rPr>
              <a:t>It is the speaker’s job to communicate to you.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38197C5-ACB1-E0A3-0133-1ACE793389F7}"/>
              </a:ext>
            </a:extLst>
          </p:cNvPr>
          <p:cNvSpPr txBox="1"/>
          <p:nvPr/>
        </p:nvSpPr>
        <p:spPr>
          <a:xfrm>
            <a:off x="1707807" y="4789064"/>
            <a:ext cx="84353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B9CCD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Our goal is for our students to speak to “the thinking man and woman on the street”.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85B1F6-C65B-DC69-EF3C-5553A56D7F4E}"/>
              </a:ext>
            </a:extLst>
          </p:cNvPr>
          <p:cNvSpPr txBox="1"/>
          <p:nvPr/>
        </p:nvSpPr>
        <p:spPr>
          <a:xfrm>
            <a:off x="4935336" y="5928461"/>
            <a:ext cx="1883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chemeClr val="bg1"/>
                </a:solidFill>
                <a:latin typeface="Arvo" panose="02000000000000000000" pitchFamily="2" charset="0"/>
              </a:rPr>
              <a:t>That’s you!</a:t>
            </a:r>
          </a:p>
        </p:txBody>
      </p:sp>
    </p:spTree>
    <p:extLst>
      <p:ext uri="{BB962C8B-B14F-4D97-AF65-F5344CB8AC3E}">
        <p14:creationId xmlns:p14="http://schemas.microsoft.com/office/powerpoint/2010/main" val="26100978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1B09118-540C-AD2A-352F-55B10FC64B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58F8A6D-95A1-D63C-4D01-2683744C4B1D}"/>
              </a:ext>
            </a:extLst>
          </p:cNvPr>
          <p:cNvSpPr txBox="1"/>
          <p:nvPr/>
        </p:nvSpPr>
        <p:spPr>
          <a:xfrm>
            <a:off x="8399410" y="4179992"/>
            <a:ext cx="316684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kern="16700" dirty="0">
                <a:solidFill>
                  <a:schemeClr val="bg1"/>
                </a:solidFill>
                <a:latin typeface="Arvo" panose="02000000000000000000" pitchFamily="2" charset="0"/>
              </a:rPr>
              <a:t>Debaters will introduce themselves to you.</a:t>
            </a:r>
          </a:p>
          <a:p>
            <a:pPr algn="ctr"/>
            <a:endParaRPr lang="en-US" sz="2000" kern="16700" dirty="0">
              <a:solidFill>
                <a:schemeClr val="bg1"/>
              </a:solidFill>
              <a:latin typeface="Arvo" panose="02000000000000000000" pitchFamily="2" charset="0"/>
            </a:endParaRPr>
          </a:p>
          <a:p>
            <a:pPr algn="ctr"/>
            <a:r>
              <a:rPr lang="en-US" sz="2000" kern="16700" dirty="0">
                <a:solidFill>
                  <a:schemeClr val="bg1"/>
                </a:solidFill>
                <a:latin typeface="Arvo" panose="02000000000000000000" pitchFamily="2" charset="0"/>
              </a:rPr>
              <a:t>They may ask for your judging philosophy.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66B543-66F4-E9B4-4D86-723F04B3CBE6}"/>
              </a:ext>
            </a:extLst>
          </p:cNvPr>
          <p:cNvSpPr txBox="1"/>
          <p:nvPr/>
        </p:nvSpPr>
        <p:spPr>
          <a:xfrm>
            <a:off x="4542984" y="4168888"/>
            <a:ext cx="301544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kern="16700" dirty="0">
                <a:solidFill>
                  <a:schemeClr val="bg1"/>
                </a:solidFill>
                <a:latin typeface="Arvo" panose="02000000000000000000" pitchFamily="2" charset="0"/>
              </a:rPr>
              <a:t>Debaters will time their own speeches.</a:t>
            </a:r>
          </a:p>
          <a:p>
            <a:pPr algn="ctr"/>
            <a:endParaRPr lang="en-US" sz="2000" kern="16700" dirty="0">
              <a:solidFill>
                <a:schemeClr val="bg1"/>
              </a:solidFill>
              <a:latin typeface="Arvo" panose="02000000000000000000" pitchFamily="2" charset="0"/>
            </a:endParaRPr>
          </a:p>
          <a:p>
            <a:pPr algn="ctr"/>
            <a:r>
              <a:rPr lang="en-US" sz="2000" kern="16700" dirty="0">
                <a:solidFill>
                  <a:schemeClr val="bg1"/>
                </a:solidFill>
                <a:latin typeface="Arvo" panose="02000000000000000000" pitchFamily="2" charset="0"/>
              </a:rPr>
              <a:t>There may also be a timekeeper.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96EE26-6AEE-113B-52A2-9B4CCF7FFFE3}"/>
              </a:ext>
            </a:extLst>
          </p:cNvPr>
          <p:cNvSpPr txBox="1"/>
          <p:nvPr/>
        </p:nvSpPr>
        <p:spPr>
          <a:xfrm>
            <a:off x="776384" y="4174945"/>
            <a:ext cx="301544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kern="16700" dirty="0">
                <a:solidFill>
                  <a:schemeClr val="bg1"/>
                </a:solidFill>
                <a:latin typeface="Arvo" panose="02000000000000000000" pitchFamily="2" charset="0"/>
              </a:rPr>
              <a:t>There is one judge in preliminary rounds.</a:t>
            </a:r>
          </a:p>
          <a:p>
            <a:endParaRPr lang="en-US" sz="2000" kern="16700" dirty="0">
              <a:solidFill>
                <a:schemeClr val="bg1"/>
              </a:solidFill>
              <a:latin typeface="Arvo" panose="02000000000000000000" pitchFamily="2" charset="0"/>
            </a:endParaRPr>
          </a:p>
          <a:p>
            <a:pPr algn="ctr"/>
            <a:r>
              <a:rPr lang="en-US" sz="2000" kern="16700" dirty="0">
                <a:solidFill>
                  <a:schemeClr val="bg1"/>
                </a:solidFill>
                <a:latin typeface="Arvo" panose="02000000000000000000" pitchFamily="2" charset="0"/>
              </a:rPr>
              <a:t>The number increases in elimination rounds.</a:t>
            </a:r>
          </a:p>
        </p:txBody>
      </p:sp>
    </p:spTree>
    <p:extLst>
      <p:ext uri="{BB962C8B-B14F-4D97-AF65-F5344CB8AC3E}">
        <p14:creationId xmlns:p14="http://schemas.microsoft.com/office/powerpoint/2010/main" val="19915355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D2FAB5-C6F7-0CED-982E-228EA13D0C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7066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AAB8062-1311-2036-43F8-1704319214E1}"/>
              </a:ext>
            </a:extLst>
          </p:cNvPr>
          <p:cNvSpPr txBox="1"/>
          <p:nvPr/>
        </p:nvSpPr>
        <p:spPr>
          <a:xfrm>
            <a:off x="1695578" y="1077902"/>
            <a:ext cx="93741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Two opposing teams argue an idea: the Resolution.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148E2D-B3FE-BA68-E7E5-C71255BE3D96}"/>
              </a:ext>
            </a:extLst>
          </p:cNvPr>
          <p:cNvSpPr txBox="1"/>
          <p:nvPr/>
        </p:nvSpPr>
        <p:spPr>
          <a:xfrm>
            <a:off x="1253516" y="3712100"/>
            <a:ext cx="28158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B9CCD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upholds the </a:t>
            </a:r>
            <a:r>
              <a:rPr lang="en-US" sz="2000" b="1" i="1" dirty="0">
                <a:solidFill>
                  <a:srgbClr val="B9CCD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resolution</a:t>
            </a:r>
            <a:endParaRPr lang="en-US" b="1" i="1" dirty="0">
              <a:solidFill>
                <a:srgbClr val="B9CCD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0804A8-67A8-B789-A6C6-E321AE70F56C}"/>
              </a:ext>
            </a:extLst>
          </p:cNvPr>
          <p:cNvSpPr txBox="1"/>
          <p:nvPr/>
        </p:nvSpPr>
        <p:spPr>
          <a:xfrm>
            <a:off x="8297222" y="3700998"/>
            <a:ext cx="28027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B9CCD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refutes the </a:t>
            </a:r>
            <a:r>
              <a:rPr lang="en-US" sz="2000" b="1" i="1" dirty="0">
                <a:solidFill>
                  <a:srgbClr val="B9CCD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Affirmative</a:t>
            </a:r>
            <a:endParaRPr lang="en-US" b="1" i="1" dirty="0">
              <a:solidFill>
                <a:srgbClr val="B9CCD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417D21-CEDB-8D99-3FD5-29C6ECB6168E}"/>
              </a:ext>
            </a:extLst>
          </p:cNvPr>
          <p:cNvSpPr txBox="1"/>
          <p:nvPr/>
        </p:nvSpPr>
        <p:spPr>
          <a:xfrm>
            <a:off x="3288207" y="4536675"/>
            <a:ext cx="5637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solidFill>
                  <a:srgbClr val="B3B2B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each team has two debaters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74CDA7-4876-E182-14CB-3EF830DCF4A4}"/>
              </a:ext>
            </a:extLst>
          </p:cNvPr>
          <p:cNvSpPr txBox="1"/>
          <p:nvPr/>
        </p:nvSpPr>
        <p:spPr>
          <a:xfrm>
            <a:off x="1446588" y="5851992"/>
            <a:ext cx="93741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Debaters will alternate sides during the tournament.</a:t>
            </a:r>
          </a:p>
        </p:txBody>
      </p:sp>
    </p:spTree>
    <p:extLst>
      <p:ext uri="{BB962C8B-B14F-4D97-AF65-F5344CB8AC3E}">
        <p14:creationId xmlns:p14="http://schemas.microsoft.com/office/powerpoint/2010/main" val="3497214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8526B-A47B-0C54-1272-A25164880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1600"/>
            <a:ext cx="10515600" cy="951346"/>
          </a:xfrm>
        </p:spPr>
        <p:txBody>
          <a:bodyPr>
            <a:normAutofit/>
          </a:bodyPr>
          <a:lstStyle/>
          <a:p>
            <a:pPr algn="ctr"/>
            <a:r>
              <a:rPr lang="en-US" sz="5400" kern="4000" spc="200" dirty="0">
                <a:solidFill>
                  <a:srgbClr val="A01E21"/>
                </a:solidFill>
                <a:latin typeface="The Bold Font" pitchFamily="2" charset="0"/>
              </a:rPr>
              <a:t>2024-25  Resolution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A72BE6-E0F8-6C41-194C-36F9BB15C2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48249"/>
            <a:ext cx="10515600" cy="39287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8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Resolved: </a:t>
            </a:r>
          </a:p>
          <a:p>
            <a:pPr marL="0" indent="0">
              <a:buNone/>
            </a:pPr>
            <a:r>
              <a:rPr lang="en-US" sz="4800" b="1" i="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United States federal government should substantially reform its policy on healthcare.</a:t>
            </a:r>
            <a:endParaRPr lang="en-US" sz="48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12524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B3A2EE2-BEAB-4D65-D2F1-FFB0A5AE6F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2DDE859-FBBD-5707-8C9D-3ADD09F240F0}"/>
              </a:ext>
            </a:extLst>
          </p:cNvPr>
          <p:cNvSpPr txBox="1"/>
          <p:nvPr/>
        </p:nvSpPr>
        <p:spPr>
          <a:xfrm>
            <a:off x="3270685" y="1845588"/>
            <a:ext cx="646071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8 min. First Affirmative Constructive</a:t>
            </a:r>
          </a:p>
          <a:p>
            <a:r>
              <a:rPr lang="en-US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3 min. Cross-Examination</a:t>
            </a:r>
          </a:p>
          <a:p>
            <a:r>
              <a:rPr lang="en-US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8 min. First Negative Constructive</a:t>
            </a:r>
          </a:p>
          <a:p>
            <a:r>
              <a:rPr lang="en-US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3 min. Cross-Examination</a:t>
            </a:r>
          </a:p>
          <a:p>
            <a:r>
              <a:rPr lang="en-US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8 min. Second Affirmative Constructive</a:t>
            </a:r>
          </a:p>
          <a:p>
            <a:r>
              <a:rPr lang="en-US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3 min. Cross-Examination</a:t>
            </a:r>
          </a:p>
          <a:p>
            <a:r>
              <a:rPr lang="en-US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8 min. Second Negative Constructive</a:t>
            </a:r>
          </a:p>
          <a:p>
            <a:r>
              <a:rPr lang="en-US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3 min. Cross-Examination</a:t>
            </a:r>
          </a:p>
          <a:p>
            <a:r>
              <a:rPr lang="en-US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 min. First Negative Rebuttal</a:t>
            </a:r>
          </a:p>
          <a:p>
            <a:r>
              <a:rPr lang="en-US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 min. First Affirmative Rebuttal</a:t>
            </a:r>
          </a:p>
          <a:p>
            <a:r>
              <a:rPr lang="en-US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 min. Second Negative Rebuttal</a:t>
            </a:r>
          </a:p>
          <a:p>
            <a:r>
              <a:rPr lang="en-US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 min. Second Affirmative Rebuttal</a:t>
            </a:r>
          </a:p>
        </p:txBody>
      </p:sp>
    </p:spTree>
    <p:extLst>
      <p:ext uri="{BB962C8B-B14F-4D97-AF65-F5344CB8AC3E}">
        <p14:creationId xmlns:p14="http://schemas.microsoft.com/office/powerpoint/2010/main" val="4426354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B60E6C8-29B4-D278-37FD-7AA14AB8DB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4039C67-0275-CB0B-5ADF-94822E9D353C}"/>
              </a:ext>
            </a:extLst>
          </p:cNvPr>
          <p:cNvSpPr txBox="1"/>
          <p:nvPr/>
        </p:nvSpPr>
        <p:spPr>
          <a:xfrm>
            <a:off x="2514227" y="1694562"/>
            <a:ext cx="85237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vo" panose="02000000000000000000" pitchFamily="2" charset="0"/>
              </a:rPr>
              <a:t>Each debater has one constructive speech.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A34866-2E0E-86A7-2E72-5E0C4288E13D}"/>
              </a:ext>
            </a:extLst>
          </p:cNvPr>
          <p:cNvSpPr txBox="1"/>
          <p:nvPr/>
        </p:nvSpPr>
        <p:spPr>
          <a:xfrm>
            <a:off x="2473361" y="3427438"/>
            <a:ext cx="87406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vo" panose="02000000000000000000" pitchFamily="2" charset="0"/>
              </a:rPr>
              <a:t>The first Affirmative constructive (1AC) is typically </a:t>
            </a:r>
          </a:p>
          <a:p>
            <a:r>
              <a:rPr lang="en-US" sz="2400" dirty="0">
                <a:solidFill>
                  <a:schemeClr val="bg1"/>
                </a:solidFill>
                <a:latin typeface="Arvo" panose="02000000000000000000" pitchFamily="2" charset="0"/>
              </a:rPr>
              <a:t>pre-written and presents a case to uphold the resolution.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863D13-C837-638F-90CF-D1E287D452A5}"/>
              </a:ext>
            </a:extLst>
          </p:cNvPr>
          <p:cNvSpPr txBox="1"/>
          <p:nvPr/>
        </p:nvSpPr>
        <p:spPr>
          <a:xfrm>
            <a:off x="2534777" y="5358840"/>
            <a:ext cx="85237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vo" panose="02000000000000000000" pitchFamily="2" charset="0"/>
              </a:rPr>
              <a:t>All constructive speeches are used to introduce, build, and respond to arguments.</a:t>
            </a:r>
          </a:p>
        </p:txBody>
      </p:sp>
    </p:spTree>
    <p:extLst>
      <p:ext uri="{BB962C8B-B14F-4D97-AF65-F5344CB8AC3E}">
        <p14:creationId xmlns:p14="http://schemas.microsoft.com/office/powerpoint/2010/main" val="24243689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452</TotalTime>
  <Words>1424</Words>
  <Application>Microsoft Office PowerPoint</Application>
  <PresentationFormat>Widescreen</PresentationFormat>
  <Paragraphs>187</Paragraphs>
  <Slides>35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3" baseType="lpstr">
      <vt:lpstr>Arial</vt:lpstr>
      <vt:lpstr>Arvo</vt:lpstr>
      <vt:lpstr>Calibri</vt:lpstr>
      <vt:lpstr>Calibri Light</vt:lpstr>
      <vt:lpstr>Open Sans</vt:lpstr>
      <vt:lpstr>The Bold Font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2024-25  Resolution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Katie Herche</dc:creator>
  <cp:lastModifiedBy>Katie Herche</cp:lastModifiedBy>
  <cp:revision>8</cp:revision>
  <dcterms:created xsi:type="dcterms:W3CDTF">2023-07-13T15:37:05Z</dcterms:created>
  <dcterms:modified xsi:type="dcterms:W3CDTF">2024-08-07T23:02:28Z</dcterms:modified>
</cp:coreProperties>
</file>