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1" r:id="rId2"/>
    <p:sldId id="295" r:id="rId3"/>
    <p:sldId id="296" r:id="rId4"/>
    <p:sldId id="297" r:id="rId5"/>
    <p:sldId id="298" r:id="rId6"/>
    <p:sldId id="299" r:id="rId7"/>
    <p:sldId id="25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277" r:id="rId19"/>
    <p:sldId id="278" r:id="rId20"/>
    <p:sldId id="279" r:id="rId21"/>
    <p:sldId id="310" r:id="rId22"/>
    <p:sldId id="281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F3D39B-2816-49DF-AF3A-D69B3716DD6D}">
          <p14:sldIdLst>
            <p14:sldId id="261"/>
            <p14:sldId id="295"/>
            <p14:sldId id="296"/>
            <p14:sldId id="297"/>
            <p14:sldId id="298"/>
            <p14:sldId id="299"/>
            <p14:sldId id="25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277"/>
            <p14:sldId id="278"/>
            <p14:sldId id="279"/>
            <p14:sldId id="310"/>
            <p14:sldId id="281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CD97"/>
    <a:srgbClr val="B9CCDE"/>
    <a:srgbClr val="113966"/>
    <a:srgbClr val="B3B2B3"/>
    <a:srgbClr val="668CB3"/>
    <a:srgbClr val="A01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38" autoAdjust="0"/>
  </p:normalViewPr>
  <p:slideViewPr>
    <p:cSldViewPr snapToGrid="0">
      <p:cViewPr>
        <p:scale>
          <a:sx n="140" d="100"/>
          <a:sy n="140" d="100"/>
        </p:scale>
        <p:origin x="781" y="1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59BA5-7424-4533-BACB-416ED95FA79E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5B4E8-A429-4FFD-BDA0-F09082958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79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5B4E8-A429-4FFD-BDA0-F090829583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Presenters: please give an example of a value and resolution in your own words (note: don’t use the current resolution).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5B4E8-A429-4FFD-BDA0-F090829583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460A-5C54-B35A-0954-5EA5E4869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55590-9364-95EB-4CBA-022D8E6D9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2EDC-65E2-D2F7-D52C-68BB60009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F1EEA-9C9F-7A01-D717-D4CADEE4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E2BE6-E12F-3E93-C453-2D9D0BCD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773F-3B40-5581-171B-23372D1F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EC645-511F-5852-BF7B-05FBCD922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87219-2C1B-4344-A64D-047D8590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AB4D4-F9C3-E82F-74FC-249BB4BE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46B84-EF29-5708-07DB-3EC80427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4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4EAF5-424C-0E94-55C3-A1212566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980A7-9D1A-3D56-DF65-0E3543DC5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EF80E-5D27-65CD-88CD-40828E21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906AE-99CB-6BBC-1D73-4255AF3D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93374-A623-F16B-3A70-35DDEB8F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8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DE95-F92E-BA24-0B9A-650213F06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D19DA-EFED-0156-0035-7F55A0795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4F48C-A35E-7FC5-BB6B-BB929F6F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ED121-3D56-A473-669B-2E8899F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3614F-7948-E140-1BD0-E32047F6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9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E04B-1EA7-3543-460E-FCBF664D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5A680-F729-B054-1EC1-FEA420E60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87E29-6EDF-8A9D-8E41-A2B9D223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14110-C735-7C13-CEA6-2DF87C57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1DF7-F511-51DA-2182-3BF068E5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43A9-22BD-A0AE-929D-2A025372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70BFC-FB7E-ED72-2938-5D6FE5196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8ACF6-7E83-7BB8-69C9-EA5CBA910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12235-E898-B2A8-CBDB-F9091B5F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E012-F880-D159-99E9-143E2E19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04CC-9154-62DF-778E-B51C860D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5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DC84-427D-44F5-4A3B-5517FFE2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4C2C0-005F-E56C-A950-7935C15FD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338FC-E238-B73F-81F6-B67040B1D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32093-7D67-1082-9ABF-CAEB280C5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EEBA75-BC52-25AC-F53F-BCA6470C1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1A2ADF-2F5A-8FE4-2FD5-C518BE01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7A7DFF-2606-FEEB-55F6-1622C8DA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1AEBED-2B4F-E79D-B6C5-1072CB65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4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D285-B451-859A-DC36-16E8699E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66D72-34AF-81C3-36EA-9FBA227F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A8190-DCA5-317A-E467-90A623A1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EC9BF-13AB-EAAC-927A-D013BB05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0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DA108-960A-AFF9-DF48-B0380D12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368AC-4341-A056-3D02-92AADAC9A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66E75-2FD8-C60F-CAD5-21544FEA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A8A3-EC7F-FCFA-FB67-F6EAC403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B201-28F5-1853-7B30-772087B8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C25B5-8D1C-B4FA-4CB8-D1B5E445E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F62EB-2861-A8BC-E52E-8334543F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DDFBA-A509-A0BB-8531-47E52D92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518A8-F6B7-BFC9-647B-48319DCF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9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191D9-4D9E-C259-0E42-78ACD409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E164B-7023-6ADE-EB2D-B5002F18E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982FF-7D0D-A4ED-1C20-8489D1138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0C31C-3FDF-2583-432D-F5721042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33C23-9A0F-C4D2-4B07-B3CFF28D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4E68F-0EBF-66C7-B73F-F816BDE1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2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43DD9-78C9-3A0B-B3C8-FF7A9FF73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77D24-828F-D442-4CB0-DA7F2D17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7E62-2664-977B-CAF4-1D404D37E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82DD3-1279-4778-AC24-3057176364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5FB60-8720-E22C-07DA-51FD0E01D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37E1-62B7-310A-15AA-C3FC5C034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7715-F541-4AD5-8645-E6C557652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8C96C-EFB2-706B-D144-28CDCD7D6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E14F9-83EA-935A-B93A-EF267D7F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39C67-0275-CB0B-5ADF-94822E9D353C}"/>
              </a:ext>
            </a:extLst>
          </p:cNvPr>
          <p:cNvSpPr txBox="1"/>
          <p:nvPr/>
        </p:nvSpPr>
        <p:spPr>
          <a:xfrm>
            <a:off x="2514227" y="1694562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Each debater has one constructive speech.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34866-2E0E-86A7-2E72-5E0C4288E13D}"/>
              </a:ext>
            </a:extLst>
          </p:cNvPr>
          <p:cNvSpPr txBox="1"/>
          <p:nvPr/>
        </p:nvSpPr>
        <p:spPr>
          <a:xfrm>
            <a:off x="2491528" y="2852153"/>
            <a:ext cx="8740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The Affirmative constructive presents a case built around a value to uphold the resolution.</a:t>
            </a:r>
          </a:p>
          <a:p>
            <a:endParaRPr lang="en-US" sz="24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The Negative constructive argues against the Affirmative and may present a counter value.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63D13-C837-638F-90CF-D1E287D452A5}"/>
              </a:ext>
            </a:extLst>
          </p:cNvPr>
          <p:cNvSpPr txBox="1"/>
          <p:nvPr/>
        </p:nvSpPr>
        <p:spPr>
          <a:xfrm>
            <a:off x="2504498" y="5407285"/>
            <a:ext cx="8523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Both constructive speeches are used to introduce, build, and respond to arguments.</a:t>
            </a:r>
          </a:p>
        </p:txBody>
      </p:sp>
    </p:spTree>
    <p:extLst>
      <p:ext uri="{BB962C8B-B14F-4D97-AF65-F5344CB8AC3E}">
        <p14:creationId xmlns:p14="http://schemas.microsoft.com/office/powerpoint/2010/main" val="242436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40D9A-2594-9DD9-D51E-49DE853F3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6C077-4DDF-4DEE-8D74-2982E3D5CB5F}"/>
              </a:ext>
            </a:extLst>
          </p:cNvPr>
          <p:cNvSpPr txBox="1"/>
          <p:nvPr/>
        </p:nvSpPr>
        <p:spPr>
          <a:xfrm>
            <a:off x="2844967" y="1739958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One-on-one question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32773-583F-DCF8-2E62-E43521E1EEAA}"/>
              </a:ext>
            </a:extLst>
          </p:cNvPr>
          <p:cNvSpPr txBox="1"/>
          <p:nvPr/>
        </p:nvSpPr>
        <p:spPr>
          <a:xfrm>
            <a:off x="2828754" y="2806758"/>
            <a:ext cx="881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Only direct interaction in the round between the debaters.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8B9DA-6DF6-6786-FDD3-B298FCF01C7C}"/>
              </a:ext>
            </a:extLst>
          </p:cNvPr>
          <p:cNvSpPr txBox="1"/>
          <p:nvPr/>
        </p:nvSpPr>
        <p:spPr>
          <a:xfrm>
            <a:off x="2838482" y="4029200"/>
            <a:ext cx="881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Debaters face the judge.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5E144-5D56-D71F-42A3-FABE774CB881}"/>
              </a:ext>
            </a:extLst>
          </p:cNvPr>
          <p:cNvSpPr txBox="1"/>
          <p:nvPr/>
        </p:nvSpPr>
        <p:spPr>
          <a:xfrm>
            <a:off x="2857937" y="5151125"/>
            <a:ext cx="8812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Judges may not question/comment during this time or at all during the round.</a:t>
            </a:r>
          </a:p>
        </p:txBody>
      </p:sp>
    </p:spTree>
    <p:extLst>
      <p:ext uri="{BB962C8B-B14F-4D97-AF65-F5344CB8AC3E}">
        <p14:creationId xmlns:p14="http://schemas.microsoft.com/office/powerpoint/2010/main" val="192216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5B470-6F2C-438B-E4F7-888B1E011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A171A-75B9-2B36-7F52-F22C1D54E842}"/>
              </a:ext>
            </a:extLst>
          </p:cNvPr>
          <p:cNvSpPr txBox="1"/>
          <p:nvPr/>
        </p:nvSpPr>
        <p:spPr>
          <a:xfrm>
            <a:off x="2689324" y="1214664"/>
            <a:ext cx="8523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Rebuttal speeches are used to respond to and extend </a:t>
            </a:r>
            <a:r>
              <a:rPr lang="en-US" sz="2400" u="sng" dirty="0">
                <a:solidFill>
                  <a:schemeClr val="bg1"/>
                </a:solidFill>
                <a:latin typeface="Arvo" panose="02000000000000000000" pitchFamily="2" charset="0"/>
              </a:rPr>
              <a:t>existing</a:t>
            </a:r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 lines of argumentation.</a:t>
            </a:r>
          </a:p>
          <a:p>
            <a:r>
              <a:rPr lang="en-US" sz="2400" i="1" dirty="0">
                <a:solidFill>
                  <a:srgbClr val="EDCD97"/>
                </a:solidFill>
                <a:latin typeface="Arvo" panose="02000000000000000000" pitchFamily="2" charset="0"/>
              </a:rPr>
              <a:t>No new lines of argumentation may be presented in rebuttal speeches.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B257F-1DCB-DBE6-E21B-1B3B374BECA3}"/>
              </a:ext>
            </a:extLst>
          </p:cNvPr>
          <p:cNvSpPr txBox="1"/>
          <p:nvPr/>
        </p:nvSpPr>
        <p:spPr>
          <a:xfrm>
            <a:off x="2660140" y="3286655"/>
            <a:ext cx="8523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Rebuttal speeches may include </a:t>
            </a:r>
            <a:r>
              <a:rPr lang="en-US" sz="2400" i="1" dirty="0">
                <a:solidFill>
                  <a:srgbClr val="EDCD97"/>
                </a:solidFill>
                <a:latin typeface="Arvo" panose="02000000000000000000" pitchFamily="2" charset="0"/>
              </a:rPr>
              <a:t>new examples, analysis, analogies, and evidence</a:t>
            </a:r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 offered to support existing lines of argumentation.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FD97E-8AB3-17FB-F4E0-327E46A5EF04}"/>
              </a:ext>
            </a:extLst>
          </p:cNvPr>
          <p:cNvSpPr txBox="1"/>
          <p:nvPr/>
        </p:nvSpPr>
        <p:spPr>
          <a:xfrm>
            <a:off x="2630957" y="5170579"/>
            <a:ext cx="8523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If a debater introduces a new line of argumentation into the round during the rebuttals, the judge should disregard these arguments when evaluating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9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70566-2AD2-CC12-B669-B4F2B31C9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CEED1-3181-E43D-D40D-1D249983A4DC}"/>
              </a:ext>
            </a:extLst>
          </p:cNvPr>
          <p:cNvSpPr txBox="1"/>
          <p:nvPr/>
        </p:nvSpPr>
        <p:spPr>
          <a:xfrm>
            <a:off x="1139383" y="507788"/>
            <a:ext cx="982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DCD97"/>
                </a:solidFill>
                <a:latin typeface="Arvo" panose="02000000000000000000" pitchFamily="2" charset="0"/>
              </a:rPr>
              <a:t>Lincoln Douglas makes use of a wide variety of support to defend and clarify arguments, which may include (but is not limited to):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C8A3A-DC52-7B1C-55F7-CA4B9B77AD18}"/>
              </a:ext>
            </a:extLst>
          </p:cNvPr>
          <p:cNvSpPr txBox="1"/>
          <p:nvPr/>
        </p:nvSpPr>
        <p:spPr>
          <a:xfrm>
            <a:off x="1408515" y="5498077"/>
            <a:ext cx="982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DCD97"/>
                </a:solidFill>
                <a:latin typeface="Arvo" panose="02000000000000000000" pitchFamily="2" charset="0"/>
              </a:rPr>
              <a:t>All forms of support are valid, and the debaters may persuade you as to which types of support are best for the issues at hand.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F18BA-D2D9-B04F-DEEC-450162D9019D}"/>
              </a:ext>
            </a:extLst>
          </p:cNvPr>
          <p:cNvSpPr txBox="1"/>
          <p:nvPr/>
        </p:nvSpPr>
        <p:spPr>
          <a:xfrm>
            <a:off x="1848256" y="2730230"/>
            <a:ext cx="212063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philosophy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5A28C-3FB3-C78E-F1FF-9B84C25DD368}"/>
              </a:ext>
            </a:extLst>
          </p:cNvPr>
          <p:cNvSpPr txBox="1"/>
          <p:nvPr/>
        </p:nvSpPr>
        <p:spPr>
          <a:xfrm>
            <a:off x="4893013" y="2688077"/>
            <a:ext cx="212063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E024C-E44D-093A-5AA6-8B9D847A65D5}"/>
              </a:ext>
            </a:extLst>
          </p:cNvPr>
          <p:cNvSpPr txBox="1"/>
          <p:nvPr/>
        </p:nvSpPr>
        <p:spPr>
          <a:xfrm>
            <a:off x="8193931" y="2675107"/>
            <a:ext cx="238976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quotations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(cited materials)</a:t>
            </a:r>
          </a:p>
        </p:txBody>
      </p:sp>
    </p:spTree>
    <p:extLst>
      <p:ext uri="{BB962C8B-B14F-4D97-AF65-F5344CB8AC3E}">
        <p14:creationId xmlns:p14="http://schemas.microsoft.com/office/powerpoint/2010/main" val="327131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098E8-804E-0AA0-23BC-D65B255A2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AE1D7-558A-98E8-4A0E-7D539878A306}"/>
              </a:ext>
            </a:extLst>
          </p:cNvPr>
          <p:cNvSpPr txBox="1"/>
          <p:nvPr/>
        </p:nvSpPr>
        <p:spPr>
          <a:xfrm>
            <a:off x="1141380" y="1835286"/>
            <a:ext cx="9513650" cy="444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 must be on paper in the debate room.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written citation must include: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citation should be located directly above or below the text.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 must be read verbatim from the beginning of the sentence until the ending punctuation.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4099A-32D7-1773-DEE8-EEAE0B74BD44}"/>
              </a:ext>
            </a:extLst>
          </p:cNvPr>
          <p:cNvSpPr txBox="1"/>
          <p:nvPr/>
        </p:nvSpPr>
        <p:spPr>
          <a:xfrm>
            <a:off x="2204937" y="2970179"/>
            <a:ext cx="4046706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authors (if available)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Publication Name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URL (if available)</a:t>
            </a:r>
          </a:p>
        </p:txBody>
      </p:sp>
    </p:spTree>
    <p:extLst>
      <p:ext uri="{BB962C8B-B14F-4D97-AF65-F5344CB8AC3E}">
        <p14:creationId xmlns:p14="http://schemas.microsoft.com/office/powerpoint/2010/main" val="3150827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5C041-D050-DF72-DA6B-91C40E8D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F8139-E9A2-BCA5-E0EF-6A5CCD416B44}"/>
              </a:ext>
            </a:extLst>
          </p:cNvPr>
          <p:cNvSpPr txBox="1"/>
          <p:nvPr/>
        </p:nvSpPr>
        <p:spPr>
          <a:xfrm>
            <a:off x="2572591" y="1752929"/>
            <a:ext cx="7544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At the end of the round, you may request to review written materials for clarification or accuracy.</a:t>
            </a:r>
          </a:p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</a:rPr>
              <a:t>You may only review materials that were read orally 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6EA2D-A62D-0E1E-D456-DB3666858625}"/>
              </a:ext>
            </a:extLst>
          </p:cNvPr>
          <p:cNvSpPr txBox="1"/>
          <p:nvPr/>
        </p:nvSpPr>
        <p:spPr>
          <a:xfrm>
            <a:off x="2556379" y="3792496"/>
            <a:ext cx="754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Do not ask the debaters for additional clarification of evidence or arguments.</a:t>
            </a:r>
            <a:endParaRPr lang="en-US" sz="20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A1D75-ED85-5EAB-362C-0CEF4F3745F2}"/>
              </a:ext>
            </a:extLst>
          </p:cNvPr>
          <p:cNvSpPr txBox="1"/>
          <p:nvPr/>
        </p:nvSpPr>
        <p:spPr>
          <a:xfrm>
            <a:off x="2540167" y="5274343"/>
            <a:ext cx="754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Make sure to return any evidence you review back to the debaters before leaving the room.</a:t>
            </a:r>
            <a:endParaRPr lang="en-US" sz="20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78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30915-BB4F-4FCE-63BB-5FAB412A3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4F9BEC-E889-E062-F90C-96F999861FCF}"/>
              </a:ext>
            </a:extLst>
          </p:cNvPr>
          <p:cNvSpPr txBox="1"/>
          <p:nvPr/>
        </p:nvSpPr>
        <p:spPr>
          <a:xfrm>
            <a:off x="804155" y="1173806"/>
            <a:ext cx="7769156" cy="188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time expires, a debater may complete a sentence,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should not start a new thought.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time expires,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judges should disregard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additional comments and content when evaluating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7EE50-CD11-CDA1-EE47-B6A4B027B120}"/>
              </a:ext>
            </a:extLst>
          </p:cNvPr>
          <p:cNvSpPr txBox="1"/>
          <p:nvPr/>
        </p:nvSpPr>
        <p:spPr>
          <a:xfrm>
            <a:off x="736062" y="5444249"/>
            <a:ext cx="10139462" cy="504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debater has a total of 4 minutes for preparation between speeches.</a:t>
            </a:r>
          </a:p>
        </p:txBody>
      </p:sp>
    </p:spTree>
    <p:extLst>
      <p:ext uri="{BB962C8B-B14F-4D97-AF65-F5344CB8AC3E}">
        <p14:creationId xmlns:p14="http://schemas.microsoft.com/office/powerpoint/2010/main" val="3754487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A4D90-4DD8-E38B-67AB-1512D5435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DC76A-87E9-C603-FE99-61BFA19AA984}"/>
              </a:ext>
            </a:extLst>
          </p:cNvPr>
          <p:cNvSpPr txBox="1"/>
          <p:nvPr/>
        </p:nvSpPr>
        <p:spPr>
          <a:xfrm>
            <a:off x="395591" y="1251626"/>
            <a:ext cx="78210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Flowing organizes the ideas in a round.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flow sheets or plain paper.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to be turned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Optional! Just a tool to help you.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right note-taking system allows you to: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Absorb the presentation.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an argument as it’s developed.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responses &amp; refutation.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 the debaters written feedback.</a:t>
            </a:r>
          </a:p>
        </p:txBody>
      </p:sp>
    </p:spTree>
    <p:extLst>
      <p:ext uri="{BB962C8B-B14F-4D97-AF65-F5344CB8AC3E}">
        <p14:creationId xmlns:p14="http://schemas.microsoft.com/office/powerpoint/2010/main" val="1277685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9C679-C3C3-178B-311A-A3A6C453D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E5C784-F827-598E-B938-8087E3D2D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09949-E62A-1788-345A-1F4080DC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DF89C-1A97-7C11-32F6-04393202A792}"/>
              </a:ext>
            </a:extLst>
          </p:cNvPr>
          <p:cNvSpPr txBox="1"/>
          <p:nvPr/>
        </p:nvSpPr>
        <p:spPr>
          <a:xfrm>
            <a:off x="690596" y="4373772"/>
            <a:ext cx="248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National</a:t>
            </a: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speech &amp; debate</a:t>
            </a: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league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15C28-EA12-CFD0-1E78-2264A777D52A}"/>
              </a:ext>
            </a:extLst>
          </p:cNvPr>
          <p:cNvSpPr txBox="1"/>
          <p:nvPr/>
        </p:nvSpPr>
        <p:spPr>
          <a:xfrm>
            <a:off x="3675717" y="4519778"/>
            <a:ext cx="248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Homeschool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7B984-232F-18A0-C00E-7E8810CFF404}"/>
              </a:ext>
            </a:extLst>
          </p:cNvPr>
          <p:cNvSpPr txBox="1"/>
          <p:nvPr/>
        </p:nvSpPr>
        <p:spPr>
          <a:xfrm>
            <a:off x="6278241" y="4519777"/>
            <a:ext cx="248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Ages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12 - 18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263F5-D7F7-B21E-6666-EFC7F0811DFC}"/>
              </a:ext>
            </a:extLst>
          </p:cNvPr>
          <p:cNvSpPr txBox="1"/>
          <p:nvPr/>
        </p:nvSpPr>
        <p:spPr>
          <a:xfrm>
            <a:off x="9040624" y="4283185"/>
            <a:ext cx="248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100+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tournaments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each year</a:t>
            </a:r>
          </a:p>
        </p:txBody>
      </p:sp>
    </p:spTree>
    <p:extLst>
      <p:ext uri="{BB962C8B-B14F-4D97-AF65-F5344CB8AC3E}">
        <p14:creationId xmlns:p14="http://schemas.microsoft.com/office/powerpoint/2010/main" val="164657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897D3-6515-5F6A-F513-754F6385E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91544-5802-A2AE-CE25-46818A11E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28EACE-9066-3DAA-D2F7-B5E4E3BAC269}"/>
              </a:ext>
            </a:extLst>
          </p:cNvPr>
          <p:cNvSpPr txBox="1"/>
          <p:nvPr/>
        </p:nvSpPr>
        <p:spPr>
          <a:xfrm>
            <a:off x="2282756" y="1536971"/>
            <a:ext cx="78210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responsible for making their ideas clear to the judge, including: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 theory.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the ideas and arguments in the round.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Details of the topic.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up to the </a:t>
            </a:r>
            <a:r>
              <a:rPr 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persuade you how to vote, and why.</a:t>
            </a:r>
          </a:p>
        </p:txBody>
      </p:sp>
    </p:spTree>
    <p:extLst>
      <p:ext uri="{BB962C8B-B14F-4D97-AF65-F5344CB8AC3E}">
        <p14:creationId xmlns:p14="http://schemas.microsoft.com/office/powerpoint/2010/main" val="197624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58A9D-51D4-CCD2-159C-72896847A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96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093A99-CC1D-B3C0-3CB7-60FCEFBC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BCD1BF-D47F-6BCF-A1FE-6C4C45901625}"/>
              </a:ext>
            </a:extLst>
          </p:cNvPr>
          <p:cNvSpPr txBox="1"/>
          <p:nvPr/>
        </p:nvSpPr>
        <p:spPr>
          <a:xfrm>
            <a:off x="3062217" y="1905330"/>
            <a:ext cx="7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set aside your personal bias.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5C650-A774-D44F-7C4D-8E260469BF61}"/>
              </a:ext>
            </a:extLst>
          </p:cNvPr>
          <p:cNvSpPr txBox="1"/>
          <p:nvPr/>
        </p:nvSpPr>
        <p:spPr>
          <a:xfrm>
            <a:off x="3078429" y="3250989"/>
            <a:ext cx="754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decide which debater best supports his or her position.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B62BC-8A58-8BBE-E732-A1232B57D575}"/>
              </a:ext>
            </a:extLst>
          </p:cNvPr>
          <p:cNvSpPr txBox="1"/>
          <p:nvPr/>
        </p:nvSpPr>
        <p:spPr>
          <a:xfrm>
            <a:off x="3097886" y="5157611"/>
            <a:ext cx="7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provide written feedback.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9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AC8D1-C789-B7D6-FA10-6A5805C5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9D2CD-D8EC-3F9A-8C2A-6D323B6444DC}"/>
              </a:ext>
            </a:extLst>
          </p:cNvPr>
          <p:cNvSpPr txBox="1"/>
          <p:nvPr/>
        </p:nvSpPr>
        <p:spPr>
          <a:xfrm>
            <a:off x="2906574" y="1723747"/>
            <a:ext cx="754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interrupt or question the debaters during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CC26B-D9CF-8BA4-8C02-E312DD1CE4FC}"/>
              </a:ext>
            </a:extLst>
          </p:cNvPr>
          <p:cNvSpPr txBox="1"/>
          <p:nvPr/>
        </p:nvSpPr>
        <p:spPr>
          <a:xfrm>
            <a:off x="2909816" y="3283415"/>
            <a:ext cx="754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leave the room, text, or take phone calls during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88BD-E9AB-ACAD-F71A-206429F843C3}"/>
              </a:ext>
            </a:extLst>
          </p:cNvPr>
          <p:cNvSpPr txBox="1"/>
          <p:nvPr/>
        </p:nvSpPr>
        <p:spPr>
          <a:xfrm>
            <a:off x="2913058" y="4856053"/>
            <a:ext cx="7690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discuss the round with the debaters, audience or other judges when it is finished.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7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10A82-4FB4-E9EE-2014-154364A7E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05D12-26D6-03FF-8C11-DF04BE4FE04D}"/>
              </a:ext>
            </a:extLst>
          </p:cNvPr>
          <p:cNvSpPr txBox="1"/>
          <p:nvPr/>
        </p:nvSpPr>
        <p:spPr>
          <a:xfrm>
            <a:off x="6640748" y="1808054"/>
            <a:ext cx="523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Confirm you have not judged either debater in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event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tournament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1973D-0A67-D548-723B-D8C0550C47F2}"/>
              </a:ext>
            </a:extLst>
          </p:cNvPr>
          <p:cNvSpPr txBox="1"/>
          <p:nvPr/>
        </p:nvSpPr>
        <p:spPr>
          <a:xfrm>
            <a:off x="6689387" y="3153713"/>
            <a:ext cx="523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sure the tournament staff know which ballot you have.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A37F1-ADC0-47A3-E97D-91FF68D90FA8}"/>
              </a:ext>
            </a:extLst>
          </p:cNvPr>
          <p:cNvSpPr txBox="1"/>
          <p:nvPr/>
        </p:nvSpPr>
        <p:spPr>
          <a:xfrm>
            <a:off x="6705599" y="4577194"/>
            <a:ext cx="523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room number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(top right).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E1FE2-40EA-BBC9-4401-00111AAB985C}"/>
              </a:ext>
            </a:extLst>
          </p:cNvPr>
          <p:cNvSpPr txBox="1"/>
          <p:nvPr/>
        </p:nvSpPr>
        <p:spPr>
          <a:xfrm>
            <a:off x="6705600" y="5867729"/>
            <a:ext cx="523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your name (if needed).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66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66E6B-A8C5-F6BD-0A40-972B99973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93BB3-E17C-8781-EDCA-A500E6590C7D}"/>
              </a:ext>
            </a:extLst>
          </p:cNvPr>
          <p:cNvSpPr txBox="1"/>
          <p:nvPr/>
        </p:nvSpPr>
        <p:spPr>
          <a:xfrm>
            <a:off x="1057073" y="2981858"/>
            <a:ext cx="427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Decide which side wins.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Arguments are more important than presentation; the team with lower points may still win the round.</a:t>
            </a:r>
            <a:endParaRPr lang="en-US" sz="2400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6562-5C2B-0449-79FC-D8118AB6596E}"/>
              </a:ext>
            </a:extLst>
          </p:cNvPr>
          <p:cNvSpPr txBox="1"/>
          <p:nvPr/>
        </p:nvSpPr>
        <p:spPr>
          <a:xfrm>
            <a:off x="6845030" y="2998071"/>
            <a:ext cx="427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Evaluate and reward individual presentation.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 each debater points based on their personal performance in the round.</a:t>
            </a:r>
            <a:endParaRPr lang="en-US" sz="2400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13834-8852-E3B1-E566-5009C838CC9B}"/>
              </a:ext>
            </a:extLst>
          </p:cNvPr>
          <p:cNvSpPr txBox="1"/>
          <p:nvPr/>
        </p:nvSpPr>
        <p:spPr>
          <a:xfrm>
            <a:off x="3472773" y="1772386"/>
            <a:ext cx="519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Two independent decisions: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969E8-4B69-A19D-66D1-C237F1E50374}"/>
              </a:ext>
            </a:extLst>
          </p:cNvPr>
          <p:cNvSpPr txBox="1"/>
          <p:nvPr/>
        </p:nvSpPr>
        <p:spPr>
          <a:xfrm>
            <a:off x="992222" y="5958522"/>
            <a:ext cx="1016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Set aside personal bias and opinions during this process.</a:t>
            </a:r>
          </a:p>
        </p:txBody>
      </p:sp>
    </p:spTree>
    <p:extLst>
      <p:ext uri="{BB962C8B-B14F-4D97-AF65-F5344CB8AC3E}">
        <p14:creationId xmlns:p14="http://schemas.microsoft.com/office/powerpoint/2010/main" val="3913332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80C3D-2965-361F-BC9E-04334FB8B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D71DF-42BE-0E42-A5D5-EC88E40BB2C7}"/>
              </a:ext>
            </a:extLst>
          </p:cNvPr>
          <p:cNvSpPr txBox="1"/>
          <p:nvPr/>
        </p:nvSpPr>
        <p:spPr>
          <a:xfrm>
            <a:off x="6141396" y="1626471"/>
            <a:ext cx="58495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 1-5 in each category.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up point total.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 may be tied; ties are broken with rank.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point total may win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1B504-2F22-5F67-EB28-F1CBAC8F3E21}"/>
              </a:ext>
            </a:extLst>
          </p:cNvPr>
          <p:cNvSpPr txBox="1"/>
          <p:nvPr/>
        </p:nvSpPr>
        <p:spPr>
          <a:xfrm>
            <a:off x="6170579" y="3847620"/>
            <a:ext cx="5849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Rank debaters sequentially by points.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highest number = 1</a:t>
            </a:r>
            <a:r>
              <a:rPr lang="en-US" sz="2000" b="1" i="1" baseline="30000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rank;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lowest number = 2</a:t>
            </a:r>
            <a:r>
              <a:rPr lang="en-US" sz="2000" b="1" i="1" baseline="30000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rank.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6A5FF-BAAF-191A-9DAC-48CF517B7352}"/>
              </a:ext>
            </a:extLst>
          </p:cNvPr>
          <p:cNvSpPr txBox="1"/>
          <p:nvPr/>
        </p:nvSpPr>
        <p:spPr>
          <a:xfrm>
            <a:off x="6212732" y="5575901"/>
            <a:ext cx="5849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positive and constructive feedback for the students to read.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all debaters will see what you wrote.</a:t>
            </a:r>
          </a:p>
        </p:txBody>
      </p:sp>
    </p:spTree>
    <p:extLst>
      <p:ext uri="{BB962C8B-B14F-4D97-AF65-F5344CB8AC3E}">
        <p14:creationId xmlns:p14="http://schemas.microsoft.com/office/powerpoint/2010/main" val="2481607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2F06B-82B1-C314-89E4-DDEA5B87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DE6E6-E183-D2BF-1308-B9CCA633EB10}"/>
              </a:ext>
            </a:extLst>
          </p:cNvPr>
          <p:cNvSpPr txBox="1"/>
          <p:nvPr/>
        </p:nvSpPr>
        <p:spPr>
          <a:xfrm>
            <a:off x="5265906" y="1821024"/>
            <a:ext cx="6757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 Affirmative or Negative.</a:t>
            </a:r>
          </a:p>
          <a:p>
            <a:r>
              <a:rPr lang="en-US" sz="2000" b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 loss is disciplinary.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with lower point totals may win.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argument is more important than presentation.</a:t>
            </a:r>
            <a:endParaRPr lang="en-US" sz="20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9A280-A441-9F5C-1227-40ADF0727268}"/>
              </a:ext>
            </a:extLst>
          </p:cNvPr>
          <p:cNvSpPr txBox="1"/>
          <p:nvPr/>
        </p:nvSpPr>
        <p:spPr>
          <a:xfrm>
            <a:off x="5334000" y="4372914"/>
            <a:ext cx="6757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Explain why you voted the way you did.</a:t>
            </a:r>
          </a:p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read these comments to learn what      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they can improve/change next time.</a:t>
            </a:r>
          </a:p>
          <a:p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back of the ballot for extra space to write your thoughts.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this will be photocopied for both teams.</a:t>
            </a:r>
          </a:p>
        </p:txBody>
      </p:sp>
    </p:spTree>
    <p:extLst>
      <p:ext uri="{BB962C8B-B14F-4D97-AF65-F5344CB8AC3E}">
        <p14:creationId xmlns:p14="http://schemas.microsoft.com/office/powerpoint/2010/main" val="1193540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F4490-B984-FF2E-881B-6EB60AB10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3AFFF-FCC7-4EE2-A8EB-93BBAFE62F9E}"/>
              </a:ext>
            </a:extLst>
          </p:cNvPr>
          <p:cNvSpPr txBox="1"/>
          <p:nvPr/>
        </p:nvSpPr>
        <p:spPr>
          <a:xfrm>
            <a:off x="1971472" y="1418947"/>
            <a:ext cx="7957226" cy="1851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demonstrated the validity of their argument(s),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and,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refuted the arguments raised by the other team.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2E330-95C9-4589-1F7E-C7E3E0200D87}"/>
              </a:ext>
            </a:extLst>
          </p:cNvPr>
          <p:cNvSpPr txBox="1"/>
          <p:nvPr/>
        </p:nvSpPr>
        <p:spPr>
          <a:xfrm>
            <a:off x="599871" y="4450733"/>
            <a:ext cx="11267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team may allege that they other side broke a rule, or you may notice a rule violation yourself. You may cast a vote against the offending team, or reduce their points, based solely on the infraction.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who debated best may lose the round if they broke a rule.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Please consult a written copy of the rules before making this decision. *</a:t>
            </a:r>
          </a:p>
        </p:txBody>
      </p:sp>
    </p:spTree>
    <p:extLst>
      <p:ext uri="{BB962C8B-B14F-4D97-AF65-F5344CB8AC3E}">
        <p14:creationId xmlns:p14="http://schemas.microsoft.com/office/powerpoint/2010/main" val="2141186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8B0E4-1E7E-4C18-7735-7DAA4015C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ADEB6-37B0-B79A-AA6A-021801A13A33}"/>
              </a:ext>
            </a:extLst>
          </p:cNvPr>
          <p:cNvSpPr txBox="1"/>
          <p:nvPr/>
        </p:nvSpPr>
        <p:spPr>
          <a:xfrm>
            <a:off x="5237018" y="581890"/>
            <a:ext cx="6752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can’t do this without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making an investment.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performing a teaching role in the lives of our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make it possible for young people to learn these skills.</a:t>
            </a:r>
          </a:p>
        </p:txBody>
      </p:sp>
    </p:spTree>
    <p:extLst>
      <p:ext uri="{BB962C8B-B14F-4D97-AF65-F5344CB8AC3E}">
        <p14:creationId xmlns:p14="http://schemas.microsoft.com/office/powerpoint/2010/main" val="925669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44F58-1F53-F1F6-3537-BA9C35C76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DF672-A35F-F2A1-2112-3E53785DC55F}"/>
              </a:ext>
            </a:extLst>
          </p:cNvPr>
          <p:cNvSpPr txBox="1"/>
          <p:nvPr/>
        </p:nvSpPr>
        <p:spPr>
          <a:xfrm>
            <a:off x="3171216" y="1104419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 the round based </a:t>
            </a:r>
            <a:r>
              <a:rPr lang="en-US" sz="32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solely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upon the issues discussed 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D91F3-CFDA-4154-A884-A97A5CF129F9}"/>
              </a:ext>
            </a:extLst>
          </p:cNvPr>
          <p:cNvSpPr txBox="1"/>
          <p:nvPr/>
        </p:nvSpPr>
        <p:spPr>
          <a:xfrm>
            <a:off x="3180944" y="3163440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impartial: set aside your personal biases and opinions.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C1543-49D2-49C1-3957-839276948678}"/>
              </a:ext>
            </a:extLst>
          </p:cNvPr>
          <p:cNvSpPr txBox="1"/>
          <p:nvPr/>
        </p:nvSpPr>
        <p:spPr>
          <a:xfrm>
            <a:off x="3177702" y="5352164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prepared to vote for a position you do not personally hold.</a:t>
            </a:r>
          </a:p>
        </p:txBody>
      </p:sp>
    </p:spTree>
    <p:extLst>
      <p:ext uri="{BB962C8B-B14F-4D97-AF65-F5344CB8AC3E}">
        <p14:creationId xmlns:p14="http://schemas.microsoft.com/office/powerpoint/2010/main" val="79791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1015E-D815-4B84-1BCD-DF3BAA68B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69F64-2532-5E47-A987-60784F99475D}"/>
              </a:ext>
            </a:extLst>
          </p:cNvPr>
          <p:cNvSpPr txBox="1"/>
          <p:nvPr/>
        </p:nvSpPr>
        <p:spPr>
          <a:xfrm>
            <a:off x="5434519" y="2456565"/>
            <a:ext cx="6757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 Affirmative or Negative.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total individual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Rank debaters.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DD3CF-A3DB-1574-F7AD-3573B7E172A0}"/>
              </a:ext>
            </a:extLst>
          </p:cNvPr>
          <p:cNvSpPr txBox="1"/>
          <p:nvPr/>
        </p:nvSpPr>
        <p:spPr>
          <a:xfrm>
            <a:off x="5369668" y="1538922"/>
            <a:ext cx="558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pertinent information needed for tabulation purposes.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059C2-072C-CD34-59D5-EE6EC360BC54}"/>
              </a:ext>
            </a:extLst>
          </p:cNvPr>
          <p:cNvSpPr txBox="1"/>
          <p:nvPr/>
        </p:nvSpPr>
        <p:spPr>
          <a:xfrm>
            <a:off x="5470186" y="4330760"/>
            <a:ext cx="558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in as soon as possible.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E61C9-34A7-1D94-A15F-AE515AA09A3C}"/>
              </a:ext>
            </a:extLst>
          </p:cNvPr>
          <p:cNvSpPr txBox="1"/>
          <p:nvPr/>
        </p:nvSpPr>
        <p:spPr>
          <a:xfrm>
            <a:off x="5457217" y="5420258"/>
            <a:ext cx="558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 filling out the main ballot with comments and reason for decision!</a:t>
            </a:r>
          </a:p>
        </p:txBody>
      </p:sp>
    </p:spTree>
    <p:extLst>
      <p:ext uri="{BB962C8B-B14F-4D97-AF65-F5344CB8AC3E}">
        <p14:creationId xmlns:p14="http://schemas.microsoft.com/office/powerpoint/2010/main" val="104400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F486AC-5CBA-40F1-918A-FB4CC2442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1C5E5-5FB4-327D-2C7A-EB50DA66C87F}"/>
              </a:ext>
            </a:extLst>
          </p:cNvPr>
          <p:cNvSpPr txBox="1"/>
          <p:nvPr/>
        </p:nvSpPr>
        <p:spPr>
          <a:xfrm>
            <a:off x="1540211" y="2067458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debaters may thank you for your time judging today.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E377A-5978-DAA5-A474-4652B48F8038}"/>
              </a:ext>
            </a:extLst>
          </p:cNvPr>
          <p:cNvSpPr txBox="1"/>
          <p:nvPr/>
        </p:nvSpPr>
        <p:spPr>
          <a:xfrm>
            <a:off x="1536968" y="2959160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disclose your decision.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ECF81-EDD3-06AA-57D0-68ABDDB04000}"/>
              </a:ext>
            </a:extLst>
          </p:cNvPr>
          <p:cNvSpPr txBox="1"/>
          <p:nvPr/>
        </p:nvSpPr>
        <p:spPr>
          <a:xfrm>
            <a:off x="1540211" y="3876803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ask questions about the round or give verbal feedback.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A9A3C-D61F-A2E6-E477-BABB6B4A5639}"/>
              </a:ext>
            </a:extLst>
          </p:cNvPr>
          <p:cNvSpPr txBox="1"/>
          <p:nvPr/>
        </p:nvSpPr>
        <p:spPr>
          <a:xfrm>
            <a:off x="1543453" y="4807416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solicit opinions about the round from others in the 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D2AE6-548A-BBB5-2B0C-922593A452C8}"/>
              </a:ext>
            </a:extLst>
          </p:cNvPr>
          <p:cNvSpPr txBox="1"/>
          <p:nvPr/>
        </p:nvSpPr>
        <p:spPr>
          <a:xfrm>
            <a:off x="1527240" y="5692634"/>
            <a:ext cx="1010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Immediately following the round, take your ballot(s) to the designated area for completion.</a:t>
            </a:r>
          </a:p>
        </p:txBody>
      </p:sp>
    </p:spTree>
    <p:extLst>
      <p:ext uri="{BB962C8B-B14F-4D97-AF65-F5344CB8AC3E}">
        <p14:creationId xmlns:p14="http://schemas.microsoft.com/office/powerpoint/2010/main" val="2961208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9EDC10-71C5-F4F7-0E73-0FF74F8FC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1AFD9-FA53-0546-3B2B-105DBBD64FBB}"/>
              </a:ext>
            </a:extLst>
          </p:cNvPr>
          <p:cNvSpPr txBox="1"/>
          <p:nvPr/>
        </p:nvSpPr>
        <p:spPr>
          <a:xfrm>
            <a:off x="3057726" y="1710778"/>
            <a:ext cx="8291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 check debaters after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CA84A-6C39-E9A8-D883-D42EBB4B7DA4}"/>
              </a:ext>
            </a:extLst>
          </p:cNvPr>
          <p:cNvSpPr txBox="1"/>
          <p:nvPr/>
        </p:nvSpPr>
        <p:spPr>
          <a:xfrm>
            <a:off x="3060968" y="2654361"/>
            <a:ext cx="812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photos of evidence.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AF1E0-4BCD-8608-5E6A-ABB7DA9D4786}"/>
              </a:ext>
            </a:extLst>
          </p:cNvPr>
          <p:cNvSpPr txBox="1"/>
          <p:nvPr/>
        </p:nvSpPr>
        <p:spPr>
          <a:xfrm>
            <a:off x="3083665" y="3643340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 rounds.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02650-B5E6-E0A7-4B9B-330336B8055D}"/>
              </a:ext>
            </a:extLst>
          </p:cNvPr>
          <p:cNvSpPr txBox="1"/>
          <p:nvPr/>
        </p:nvSpPr>
        <p:spPr>
          <a:xfrm>
            <a:off x="3112848" y="4580438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Livestream or post rounds on social media.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96393-2974-866D-0D6E-952441DF4A2C}"/>
              </a:ext>
            </a:extLst>
          </p:cNvPr>
          <p:cNvSpPr txBox="1"/>
          <p:nvPr/>
        </p:nvSpPr>
        <p:spPr>
          <a:xfrm>
            <a:off x="1232167" y="754225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Judges should not: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1E462-A2B9-FCAC-C575-5017280DF255}"/>
              </a:ext>
            </a:extLst>
          </p:cNvPr>
          <p:cNvSpPr txBox="1"/>
          <p:nvPr/>
        </p:nvSpPr>
        <p:spPr>
          <a:xfrm>
            <a:off x="1332686" y="5530506"/>
            <a:ext cx="980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are always welcome to take notes, review rules, and share any concerns with the tournament leadership after the round.</a:t>
            </a:r>
          </a:p>
        </p:txBody>
      </p:sp>
    </p:spTree>
    <p:extLst>
      <p:ext uri="{BB962C8B-B14F-4D97-AF65-F5344CB8AC3E}">
        <p14:creationId xmlns:p14="http://schemas.microsoft.com/office/powerpoint/2010/main" val="4173407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37BB0-70CF-8FC5-4997-03C5F65E6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95B5D-D453-9B88-D707-EED35B53DB41}"/>
              </a:ext>
            </a:extLst>
          </p:cNvPr>
          <p:cNvSpPr txBox="1"/>
          <p:nvPr/>
        </p:nvSpPr>
        <p:spPr>
          <a:xfrm>
            <a:off x="535020" y="2210130"/>
            <a:ext cx="10107040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questions concerning the round or your ballot, staff is available to answer your questions in the judge’s area.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C0533-F555-AA85-93E7-0B938F0003AA}"/>
              </a:ext>
            </a:extLst>
          </p:cNvPr>
          <p:cNvSpPr txBox="1"/>
          <p:nvPr/>
        </p:nvSpPr>
        <p:spPr>
          <a:xfrm>
            <a:off x="512322" y="4950088"/>
            <a:ext cx="10107040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 the rules discussed in your round? Unsure what they are?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written copy of the rules are available for review.</a:t>
            </a:r>
          </a:p>
        </p:txBody>
      </p:sp>
    </p:spTree>
    <p:extLst>
      <p:ext uri="{BB962C8B-B14F-4D97-AF65-F5344CB8AC3E}">
        <p14:creationId xmlns:p14="http://schemas.microsoft.com/office/powerpoint/2010/main" val="976979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34BE7-F17E-7043-F559-0BB5C806D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2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023B9-D300-C035-2F2C-16C73DFF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F206E-A797-35B2-25DC-60552185E5D4}"/>
              </a:ext>
            </a:extLst>
          </p:cNvPr>
          <p:cNvSpPr txBox="1"/>
          <p:nvPr/>
        </p:nvSpPr>
        <p:spPr>
          <a:xfrm>
            <a:off x="1809744" y="2044855"/>
            <a:ext cx="7871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already participate in communication activities.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86844-0B81-9786-1B00-103D57123E14}"/>
              </a:ext>
            </a:extLst>
          </p:cNvPr>
          <p:cNvSpPr txBox="1"/>
          <p:nvPr/>
        </p:nvSpPr>
        <p:spPr>
          <a:xfrm>
            <a:off x="1969478" y="3062920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It is not your job to be a debate expert.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1296D-B189-5EC2-9433-856CA5283360}"/>
              </a:ext>
            </a:extLst>
          </p:cNvPr>
          <p:cNvSpPr txBox="1"/>
          <p:nvPr/>
        </p:nvSpPr>
        <p:spPr>
          <a:xfrm>
            <a:off x="1949229" y="3841972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It is the speaker’s job to communicate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197C5-ACB1-E0A3-0133-1ACE793389F7}"/>
              </a:ext>
            </a:extLst>
          </p:cNvPr>
          <p:cNvSpPr txBox="1"/>
          <p:nvPr/>
        </p:nvSpPr>
        <p:spPr>
          <a:xfrm>
            <a:off x="1707807" y="4789064"/>
            <a:ext cx="843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goal is for our students to speak to “the thinking man and woman on the street”.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5B1F6-C65B-DC69-EF3C-5553A56D7F4E}"/>
              </a:ext>
            </a:extLst>
          </p:cNvPr>
          <p:cNvSpPr txBox="1"/>
          <p:nvPr/>
        </p:nvSpPr>
        <p:spPr>
          <a:xfrm>
            <a:off x="4935336" y="5928461"/>
            <a:ext cx="188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vo" panose="02000000000000000000" pitchFamily="2" charset="0"/>
              </a:rPr>
              <a:t>That’s you!</a:t>
            </a:r>
          </a:p>
        </p:txBody>
      </p:sp>
    </p:spTree>
    <p:extLst>
      <p:ext uri="{BB962C8B-B14F-4D97-AF65-F5344CB8AC3E}">
        <p14:creationId xmlns:p14="http://schemas.microsoft.com/office/powerpoint/2010/main" val="261009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09118-540C-AD2A-352F-55B10FC6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F8A6D-95A1-D63C-4D01-2683744C4B1D}"/>
              </a:ext>
            </a:extLst>
          </p:cNvPr>
          <p:cNvSpPr txBox="1"/>
          <p:nvPr/>
        </p:nvSpPr>
        <p:spPr>
          <a:xfrm>
            <a:off x="8399410" y="4179992"/>
            <a:ext cx="3166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Debaters will introduce themselves to you.</a:t>
            </a:r>
          </a:p>
          <a:p>
            <a:pPr algn="ctr"/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They may ask for your judging philosophy.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6B543-66F4-E9B4-4D86-723F04B3CBE6}"/>
              </a:ext>
            </a:extLst>
          </p:cNvPr>
          <p:cNvSpPr txBox="1"/>
          <p:nvPr/>
        </p:nvSpPr>
        <p:spPr>
          <a:xfrm>
            <a:off x="4542984" y="4168888"/>
            <a:ext cx="3015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Debaters will time their own speeches.</a:t>
            </a:r>
          </a:p>
          <a:p>
            <a:pPr algn="ctr"/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There may also be a timekeeper.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6EE26-6AEE-113B-52A2-9B4CCF7FFFE3}"/>
              </a:ext>
            </a:extLst>
          </p:cNvPr>
          <p:cNvSpPr txBox="1"/>
          <p:nvPr/>
        </p:nvSpPr>
        <p:spPr>
          <a:xfrm>
            <a:off x="776384" y="4174945"/>
            <a:ext cx="3015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There is one judge in preliminary rounds.</a:t>
            </a:r>
          </a:p>
          <a:p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 number increases in elimination rounds.</a:t>
            </a:r>
          </a:p>
        </p:txBody>
      </p:sp>
    </p:spTree>
    <p:extLst>
      <p:ext uri="{BB962C8B-B14F-4D97-AF65-F5344CB8AC3E}">
        <p14:creationId xmlns:p14="http://schemas.microsoft.com/office/powerpoint/2010/main" val="199153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2FAB5-C6F7-0CED-982E-228EA13D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B8062-1311-2036-43F8-1704319214E1}"/>
              </a:ext>
            </a:extLst>
          </p:cNvPr>
          <p:cNvSpPr txBox="1"/>
          <p:nvPr/>
        </p:nvSpPr>
        <p:spPr>
          <a:xfrm>
            <a:off x="1695578" y="1077902"/>
            <a:ext cx="937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opposing teams argue an idea: the Resolution.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48E2D-B3FE-BA68-E7E5-C71255BE3D96}"/>
              </a:ext>
            </a:extLst>
          </p:cNvPr>
          <p:cNvSpPr txBox="1"/>
          <p:nvPr/>
        </p:nvSpPr>
        <p:spPr>
          <a:xfrm>
            <a:off x="1253516" y="3712100"/>
            <a:ext cx="281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upholds the </a:t>
            </a:r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endParaRPr lang="en-US" b="1" i="1" dirty="0">
              <a:solidFill>
                <a:srgbClr val="B9CC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804A8-67A8-B789-A6C6-E321AE70F56C}"/>
              </a:ext>
            </a:extLst>
          </p:cNvPr>
          <p:cNvSpPr txBox="1"/>
          <p:nvPr/>
        </p:nvSpPr>
        <p:spPr>
          <a:xfrm>
            <a:off x="8297222" y="3700998"/>
            <a:ext cx="2802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refutes the </a:t>
            </a:r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Affirmative</a:t>
            </a:r>
            <a:endParaRPr lang="en-US" b="1" i="1" dirty="0">
              <a:solidFill>
                <a:srgbClr val="B9CC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17D21-CEDB-8D99-3FD5-29C6ECB6168E}"/>
              </a:ext>
            </a:extLst>
          </p:cNvPr>
          <p:cNvSpPr txBox="1"/>
          <p:nvPr/>
        </p:nvSpPr>
        <p:spPr>
          <a:xfrm>
            <a:off x="3288207" y="4536675"/>
            <a:ext cx="563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3B2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(debaters alternate sides </a:t>
            </a:r>
            <a:r>
              <a:rPr lang="en-US" sz="2000" b="1" i="1" dirty="0">
                <a:solidFill>
                  <a:srgbClr val="B3B2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</a:t>
            </a:r>
            <a:r>
              <a:rPr lang="en-US" b="1" i="1" dirty="0">
                <a:solidFill>
                  <a:srgbClr val="B3B2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tournament)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4CDA7-4876-E182-14CB-3EF830DCF4A4}"/>
              </a:ext>
            </a:extLst>
          </p:cNvPr>
          <p:cNvSpPr txBox="1"/>
          <p:nvPr/>
        </p:nvSpPr>
        <p:spPr>
          <a:xfrm>
            <a:off x="1422365" y="5615823"/>
            <a:ext cx="9374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Lincoln-Douglas Debate: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 define, analyze, and argue value propositions.</a:t>
            </a:r>
          </a:p>
        </p:txBody>
      </p:sp>
    </p:spTree>
    <p:extLst>
      <p:ext uri="{BB962C8B-B14F-4D97-AF65-F5344CB8AC3E}">
        <p14:creationId xmlns:p14="http://schemas.microsoft.com/office/powerpoint/2010/main" val="34972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526B-A47B-0C54-1272-A2516488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951346"/>
          </a:xfrm>
        </p:spPr>
        <p:txBody>
          <a:bodyPr>
            <a:normAutofit/>
          </a:bodyPr>
          <a:lstStyle/>
          <a:p>
            <a:pPr algn="ctr"/>
            <a:r>
              <a:rPr lang="en-US" sz="5400" kern="4000" spc="200" dirty="0">
                <a:solidFill>
                  <a:srgbClr val="A01E21"/>
                </a:solidFill>
                <a:latin typeface="The Bold Font" pitchFamily="2" charset="0"/>
              </a:rPr>
              <a:t>OCT - DEC 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72BE6-E0F8-6C41-194C-36F9BB15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5721"/>
            <a:ext cx="10515600" cy="3928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Resolved: 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acquisition of knowledge is an intrinsic good.</a:t>
            </a:r>
          </a:p>
        </p:txBody>
      </p:sp>
    </p:spTree>
    <p:extLst>
      <p:ext uri="{BB962C8B-B14F-4D97-AF65-F5344CB8AC3E}">
        <p14:creationId xmlns:p14="http://schemas.microsoft.com/office/powerpoint/2010/main" val="110786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15A28-C8F2-DC82-0159-C97AB7FC3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6088F-54FE-ECB0-E2B9-41EA5715FACF}"/>
              </a:ext>
            </a:extLst>
          </p:cNvPr>
          <p:cNvSpPr txBox="1"/>
          <p:nvPr/>
        </p:nvSpPr>
        <p:spPr>
          <a:xfrm>
            <a:off x="778213" y="1147864"/>
            <a:ext cx="109468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Lincoln Douglas Value Debate is a discussion of </a:t>
            </a:r>
            <a:r>
              <a:rPr lang="en-US" sz="28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associated with the resolution.</a:t>
            </a:r>
          </a:p>
          <a:p>
            <a:endParaRPr lang="en-US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primarily concerns what </a:t>
            </a:r>
            <a:r>
              <a:rPr lang="en-US" sz="28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ought to be 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instead of what 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2722C-0874-FDDD-0400-6BBC8FD32F60}"/>
              </a:ext>
            </a:extLst>
          </p:cNvPr>
          <p:cNvSpPr txBox="1"/>
          <p:nvPr/>
        </p:nvSpPr>
        <p:spPr>
          <a:xfrm>
            <a:off x="389107" y="4208834"/>
            <a:ext cx="5862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rgbClr val="113966"/>
                </a:solidFill>
                <a:latin typeface="Arvo" panose="02000000000000000000" pitchFamily="2" charset="0"/>
              </a:rPr>
              <a:t>A value is a principle by which the validity of the resolution may be examined.</a:t>
            </a:r>
          </a:p>
        </p:txBody>
      </p:sp>
    </p:spTree>
    <p:extLst>
      <p:ext uri="{BB962C8B-B14F-4D97-AF65-F5344CB8AC3E}">
        <p14:creationId xmlns:p14="http://schemas.microsoft.com/office/powerpoint/2010/main" val="131829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A2EE2-BEAB-4D65-D2F1-FFB0A5AE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DE859-FBBD-5707-8C9D-3ADD09F240F0}"/>
              </a:ext>
            </a:extLst>
          </p:cNvPr>
          <p:cNvSpPr txBox="1"/>
          <p:nvPr/>
        </p:nvSpPr>
        <p:spPr>
          <a:xfrm>
            <a:off x="3210128" y="1676031"/>
            <a:ext cx="60181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min. Affirmative Constructive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min. Cross-Examination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min. Negative Constructive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min. Cross-Examination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min. First Affirmative Rebuttal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min. Negative Rebuttal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min. Second Affirmative Rebuttal</a:t>
            </a:r>
          </a:p>
          <a:p>
            <a:endParaRPr lang="en-US" sz="2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LD debate round lasts up to 40 minutes.</a:t>
            </a:r>
          </a:p>
        </p:txBody>
      </p:sp>
    </p:spTree>
    <p:extLst>
      <p:ext uri="{BB962C8B-B14F-4D97-AF65-F5344CB8AC3E}">
        <p14:creationId xmlns:p14="http://schemas.microsoft.com/office/powerpoint/2010/main" val="44263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7083</TotalTime>
  <Words>1458</Words>
  <Application>Microsoft Office PowerPoint</Application>
  <PresentationFormat>Widescreen</PresentationFormat>
  <Paragraphs>191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Arvo</vt:lpstr>
      <vt:lpstr>Calibri</vt:lpstr>
      <vt:lpstr>Calibri Light</vt:lpstr>
      <vt:lpstr>Open Sans</vt:lpstr>
      <vt:lpstr>The Bold Font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 - DEC 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Herche</dc:creator>
  <cp:lastModifiedBy>Katie Herche</cp:lastModifiedBy>
  <cp:revision>11</cp:revision>
  <dcterms:created xsi:type="dcterms:W3CDTF">2023-07-10T20:46:11Z</dcterms:created>
  <dcterms:modified xsi:type="dcterms:W3CDTF">2024-08-07T23:01:20Z</dcterms:modified>
</cp:coreProperties>
</file>